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x="18288000" cy="10287000"/>
  <p:notesSz cx="6858000" cy="9144000"/>
  <p:embeddedFontLst>
    <p:embeddedFont>
      <p:font typeface="DM Sans" charset="1" panose="00000000000000000000"/>
      <p:regular r:id="rId47"/>
    </p:embeddedFont>
    <p:embeddedFont>
      <p:font typeface="Poppins Ultra-Bold" charset="1" panose="00000900000000000000"/>
      <p:regular r:id="rId48"/>
    </p:embeddedFont>
    <p:embeddedFont>
      <p:font typeface="Montserrat" charset="1" panose="00000500000000000000"/>
      <p:regular r:id="rId49"/>
    </p:embeddedFont>
    <p:embeddedFont>
      <p:font typeface="Poppins Bold" charset="1" panose="00000800000000000000"/>
      <p:regular r:id="rId50"/>
    </p:embeddedFont>
    <p:embeddedFont>
      <p:font typeface="Canva Sans" charset="1" panose="020B0503030501040103"/>
      <p:regular r:id="rId51"/>
    </p:embeddedFont>
    <p:embeddedFont>
      <p:font typeface="Montserrat Bold" charset="1" panose="00000800000000000000"/>
      <p:regular r:id="rId52"/>
    </p:embeddedFont>
    <p:embeddedFont>
      <p:font typeface="Poppins" charset="1" panose="00000500000000000000"/>
      <p:regular r:id="rId53"/>
    </p:embeddedFont>
    <p:embeddedFont>
      <p:font typeface="Canva Sans Bold" charset="1" panose="020B0803030501040103"/>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2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2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2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29.jpeg" Type="http://schemas.openxmlformats.org/officeDocument/2006/relationships/image"/><Relationship Id="rId5" Target="../media/image30.jpe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31.jpe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34.jpe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37.jpe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38.jpe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39.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4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4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4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45.png" Type="http://schemas.openxmlformats.org/officeDocument/2006/relationships/image"/><Relationship Id="rId7" Target="../media/image46.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47.jpeg" Type="http://schemas.openxmlformats.org/officeDocument/2006/relationships/image"/><Relationship Id="rId5" Target="../media/image48.png" Type="http://schemas.openxmlformats.org/officeDocument/2006/relationships/image"/><Relationship Id="rId6" Target="../media/image49.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50.jpeg" Type="http://schemas.openxmlformats.org/officeDocument/2006/relationships/image"/><Relationship Id="rId5" Target="../media/image51.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52.jpeg" Type="http://schemas.openxmlformats.org/officeDocument/2006/relationships/image"/><Relationship Id="rId5" Target="../media/image5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54.jpeg" Type="http://schemas.openxmlformats.org/officeDocument/2006/relationships/image"/><Relationship Id="rId5" Target="../media/image55.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56.jpeg" Type="http://schemas.openxmlformats.org/officeDocument/2006/relationships/image"/><Relationship Id="rId5" Target="../media/image57.png" Type="http://schemas.openxmlformats.org/officeDocument/2006/relationships/image"/><Relationship Id="rId6" Target="../media/image58.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59.jpeg" Type="http://schemas.openxmlformats.org/officeDocument/2006/relationships/image"/><Relationship Id="rId5" Target="../media/image60.jpe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59.jpeg" Type="http://schemas.openxmlformats.org/officeDocument/2006/relationships/image"/><Relationship Id="rId5" Target="../media/image61.jpe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59.jpeg" Type="http://schemas.openxmlformats.org/officeDocument/2006/relationships/image"/><Relationship Id="rId5" Target="../media/image62.jpe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 Id="rId6" Target="../media/image65.png" Type="http://schemas.openxmlformats.org/officeDocument/2006/relationships/image"/><Relationship Id="rId7" Target="../media/image66.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3.png" Type="http://schemas.openxmlformats.org/officeDocument/2006/relationships/image"/><Relationship Id="rId11" Target="../media/image74.png" Type="http://schemas.openxmlformats.org/officeDocument/2006/relationships/image"/><Relationship Id="rId12" Target="../media/image75.png" Type="http://schemas.openxmlformats.org/officeDocument/2006/relationships/image"/><Relationship Id="rId13" Target="../media/image76.png" Type="http://schemas.openxmlformats.org/officeDocument/2006/relationships/image"/><Relationship Id="rId14" Target="../media/image77.svg" Type="http://schemas.openxmlformats.org/officeDocument/2006/relationships/image"/><Relationship Id="rId15" Target="../media/image78.png" Type="http://schemas.openxmlformats.org/officeDocument/2006/relationships/image"/><Relationship Id="rId2" Target="../media/image14.png" Type="http://schemas.openxmlformats.org/officeDocument/2006/relationships/image"/><Relationship Id="rId3" Target="../media/image15.svg" Type="http://schemas.openxmlformats.org/officeDocument/2006/relationships/image"/><Relationship Id="rId4" Target="../media/image67.png" Type="http://schemas.openxmlformats.org/officeDocument/2006/relationships/image"/><Relationship Id="rId5" Target="../media/image68.png" Type="http://schemas.openxmlformats.org/officeDocument/2006/relationships/image"/><Relationship Id="rId6" Target="../media/image69.png" Type="http://schemas.openxmlformats.org/officeDocument/2006/relationships/image"/><Relationship Id="rId7" Target="../media/image70.png" Type="http://schemas.openxmlformats.org/officeDocument/2006/relationships/image"/><Relationship Id="rId8" Target="../media/image71.png" Type="http://schemas.openxmlformats.org/officeDocument/2006/relationships/image"/><Relationship Id="rId9" Target="../media/image72.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79.png" Type="http://schemas.openxmlformats.org/officeDocument/2006/relationships/image"/><Relationship Id="rId5" Target="../media/image8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81.png" Type="http://schemas.openxmlformats.org/officeDocument/2006/relationships/image"/><Relationship Id="rId4" Target="../media/image9.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79.png" Type="http://schemas.openxmlformats.org/officeDocument/2006/relationships/image"/><Relationship Id="rId5" Target="../media/image80.svg" Type="http://schemas.openxmlformats.org/officeDocument/2006/relationships/image"/><Relationship Id="rId6" Target="../media/image11.png" Type="http://schemas.openxmlformats.org/officeDocument/2006/relationships/image"/><Relationship Id="rId7" Target="../media/image10.png" Type="http://schemas.openxmlformats.org/officeDocument/2006/relationships/image"/><Relationship Id="rId8"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2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2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B0C5FF"/>
        </a:solidFill>
      </p:bgPr>
    </p:bg>
    <p:spTree>
      <p:nvGrpSpPr>
        <p:cNvPr id="1" name=""/>
        <p:cNvGrpSpPr/>
        <p:nvPr/>
      </p:nvGrpSpPr>
      <p:grpSpPr>
        <a:xfrm>
          <a:off x="0" y="0"/>
          <a:ext cx="0" cy="0"/>
          <a:chOff x="0" y="0"/>
          <a:chExt cx="0" cy="0"/>
        </a:xfrm>
      </p:grpSpPr>
      <p:sp>
        <p:nvSpPr>
          <p:cNvPr name="Freeform 2" id="2"/>
          <p:cNvSpPr/>
          <p:nvPr/>
        </p:nvSpPr>
        <p:spPr>
          <a:xfrm flipH="false" flipV="false" rot="0">
            <a:off x="10560112" y="-6875490"/>
            <a:ext cx="13398375" cy="12377222"/>
          </a:xfrm>
          <a:custGeom>
            <a:avLst/>
            <a:gdLst/>
            <a:ahLst/>
            <a:cxnLst/>
            <a:rect r="r" b="b" t="t" l="l"/>
            <a:pathLst>
              <a:path h="12377222" w="13398375">
                <a:moveTo>
                  <a:pt x="0" y="0"/>
                </a:moveTo>
                <a:lnTo>
                  <a:pt x="13398376" y="0"/>
                </a:lnTo>
                <a:lnTo>
                  <a:pt x="13398376" y="12377222"/>
                </a:lnTo>
                <a:lnTo>
                  <a:pt x="0" y="12377222"/>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6179" r="-211836" b="0"/>
            </a:stretch>
          </a:blipFill>
        </p:spPr>
      </p:sp>
      <p:sp>
        <p:nvSpPr>
          <p:cNvPr name="Freeform 3" id="3"/>
          <p:cNvSpPr/>
          <p:nvPr/>
        </p:nvSpPr>
        <p:spPr>
          <a:xfrm flipH="true" flipV="false" rot="0">
            <a:off x="0" y="6006557"/>
            <a:ext cx="18288000" cy="6906869"/>
          </a:xfrm>
          <a:custGeom>
            <a:avLst/>
            <a:gdLst/>
            <a:ahLst/>
            <a:cxnLst/>
            <a:rect r="r" b="b" t="t" l="l"/>
            <a:pathLst>
              <a:path h="6906869" w="18288000">
                <a:moveTo>
                  <a:pt x="18288000" y="0"/>
                </a:moveTo>
                <a:lnTo>
                  <a:pt x="0" y="0"/>
                </a:lnTo>
                <a:lnTo>
                  <a:pt x="0" y="6906869"/>
                </a:lnTo>
                <a:lnTo>
                  <a:pt x="18288000" y="6906869"/>
                </a:lnTo>
                <a:lnTo>
                  <a:pt x="1828800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712512" y="-6723090"/>
            <a:ext cx="13398375" cy="12377222"/>
          </a:xfrm>
          <a:custGeom>
            <a:avLst/>
            <a:gdLst/>
            <a:ahLst/>
            <a:cxnLst/>
            <a:rect r="r" b="b" t="t" l="l"/>
            <a:pathLst>
              <a:path h="12377222" w="13398375">
                <a:moveTo>
                  <a:pt x="0" y="0"/>
                </a:moveTo>
                <a:lnTo>
                  <a:pt x="13398376" y="0"/>
                </a:lnTo>
                <a:lnTo>
                  <a:pt x="13398376" y="12377222"/>
                </a:lnTo>
                <a:lnTo>
                  <a:pt x="0" y="12377222"/>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6179" r="-211836" b="0"/>
            </a:stretch>
          </a:blipFill>
        </p:spPr>
      </p:sp>
      <p:sp>
        <p:nvSpPr>
          <p:cNvPr name="Freeform 5" id="5"/>
          <p:cNvSpPr/>
          <p:nvPr/>
        </p:nvSpPr>
        <p:spPr>
          <a:xfrm flipH="false" flipV="false" rot="0">
            <a:off x="9533182" y="1234029"/>
            <a:ext cx="5352917" cy="4447381"/>
          </a:xfrm>
          <a:custGeom>
            <a:avLst/>
            <a:gdLst/>
            <a:ahLst/>
            <a:cxnLst/>
            <a:rect r="r" b="b" t="t" l="l"/>
            <a:pathLst>
              <a:path h="4447381" w="5352917">
                <a:moveTo>
                  <a:pt x="0" y="0"/>
                </a:moveTo>
                <a:lnTo>
                  <a:pt x="5352917" y="0"/>
                </a:lnTo>
                <a:lnTo>
                  <a:pt x="5352917" y="4447381"/>
                </a:lnTo>
                <a:lnTo>
                  <a:pt x="0" y="444738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3648493" y="3594715"/>
            <a:ext cx="4639507" cy="4823684"/>
          </a:xfrm>
          <a:custGeom>
            <a:avLst/>
            <a:gdLst/>
            <a:ahLst/>
            <a:cxnLst/>
            <a:rect r="r" b="b" t="t" l="l"/>
            <a:pathLst>
              <a:path h="4823684" w="4639507">
                <a:moveTo>
                  <a:pt x="0" y="0"/>
                </a:moveTo>
                <a:lnTo>
                  <a:pt x="4639507" y="0"/>
                </a:lnTo>
                <a:lnTo>
                  <a:pt x="4639507" y="4823684"/>
                </a:lnTo>
                <a:lnTo>
                  <a:pt x="0" y="482368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0" y="9293413"/>
            <a:ext cx="2139726" cy="864996"/>
          </a:xfrm>
          <a:custGeom>
            <a:avLst/>
            <a:gdLst/>
            <a:ahLst/>
            <a:cxnLst/>
            <a:rect r="r" b="b" t="t" l="l"/>
            <a:pathLst>
              <a:path h="864996" w="2139726">
                <a:moveTo>
                  <a:pt x="0" y="0"/>
                </a:moveTo>
                <a:lnTo>
                  <a:pt x="2139726" y="0"/>
                </a:lnTo>
                <a:lnTo>
                  <a:pt x="2139726" y="864995"/>
                </a:lnTo>
                <a:lnTo>
                  <a:pt x="0" y="864995"/>
                </a:lnTo>
                <a:lnTo>
                  <a:pt x="0" y="0"/>
                </a:lnTo>
                <a:close/>
              </a:path>
            </a:pathLst>
          </a:custGeom>
          <a:blipFill>
            <a:blip r:embed="rId10"/>
            <a:stretch>
              <a:fillRect l="0" t="0" r="0" b="0"/>
            </a:stretch>
          </a:blipFill>
        </p:spPr>
      </p:sp>
      <p:sp>
        <p:nvSpPr>
          <p:cNvPr name="Freeform 8" id="8"/>
          <p:cNvSpPr/>
          <p:nvPr/>
        </p:nvSpPr>
        <p:spPr>
          <a:xfrm flipH="false" flipV="false" rot="0">
            <a:off x="0" y="0"/>
            <a:ext cx="2853546" cy="1362387"/>
          </a:xfrm>
          <a:custGeom>
            <a:avLst/>
            <a:gdLst/>
            <a:ahLst/>
            <a:cxnLst/>
            <a:rect r="r" b="b" t="t" l="l"/>
            <a:pathLst>
              <a:path h="1362387" w="2853546">
                <a:moveTo>
                  <a:pt x="0" y="0"/>
                </a:moveTo>
                <a:lnTo>
                  <a:pt x="2853546" y="0"/>
                </a:lnTo>
                <a:lnTo>
                  <a:pt x="2853546" y="1362387"/>
                </a:lnTo>
                <a:lnTo>
                  <a:pt x="0" y="1362387"/>
                </a:lnTo>
                <a:lnTo>
                  <a:pt x="0" y="0"/>
                </a:lnTo>
                <a:close/>
              </a:path>
            </a:pathLst>
          </a:custGeom>
          <a:blipFill>
            <a:blip r:embed="rId11"/>
            <a:stretch>
              <a:fillRect l="0" t="-8960" r="0" b="-8960"/>
            </a:stretch>
          </a:blipFill>
        </p:spPr>
      </p:sp>
      <p:sp>
        <p:nvSpPr>
          <p:cNvPr name="Freeform 9" id="9"/>
          <p:cNvSpPr/>
          <p:nvPr/>
        </p:nvSpPr>
        <p:spPr>
          <a:xfrm flipH="false" flipV="false" rot="0">
            <a:off x="16605497" y="0"/>
            <a:ext cx="1612407" cy="1699592"/>
          </a:xfrm>
          <a:custGeom>
            <a:avLst/>
            <a:gdLst/>
            <a:ahLst/>
            <a:cxnLst/>
            <a:rect r="r" b="b" t="t" l="l"/>
            <a:pathLst>
              <a:path h="1699592" w="1612407">
                <a:moveTo>
                  <a:pt x="0" y="0"/>
                </a:moveTo>
                <a:lnTo>
                  <a:pt x="1612406" y="0"/>
                </a:lnTo>
                <a:lnTo>
                  <a:pt x="1612406" y="1699592"/>
                </a:lnTo>
                <a:lnTo>
                  <a:pt x="0" y="1699592"/>
                </a:lnTo>
                <a:lnTo>
                  <a:pt x="0" y="0"/>
                </a:lnTo>
                <a:close/>
              </a:path>
            </a:pathLst>
          </a:custGeom>
          <a:blipFill>
            <a:blip r:embed="rId12"/>
            <a:stretch>
              <a:fillRect l="-5053" t="-819" r="-10539" b="0"/>
            </a:stretch>
          </a:blipFill>
        </p:spPr>
      </p:sp>
      <p:sp>
        <p:nvSpPr>
          <p:cNvPr name="TextBox 10" id="10"/>
          <p:cNvSpPr txBox="true"/>
          <p:nvPr/>
        </p:nvSpPr>
        <p:spPr>
          <a:xfrm rot="0">
            <a:off x="1028700" y="5076825"/>
            <a:ext cx="6981433" cy="604585"/>
          </a:xfrm>
          <a:prstGeom prst="rect">
            <a:avLst/>
          </a:prstGeom>
        </p:spPr>
        <p:txBody>
          <a:bodyPr anchor="t" rtlCol="false" tIns="0" lIns="0" bIns="0" rIns="0">
            <a:spAutoFit/>
          </a:bodyPr>
          <a:lstStyle/>
          <a:p>
            <a:pPr algn="l" marL="0" indent="0" lvl="0">
              <a:lnSpc>
                <a:spcPts val="5001"/>
              </a:lnSpc>
              <a:spcBef>
                <a:spcPct val="0"/>
              </a:spcBef>
            </a:pPr>
            <a:r>
              <a:rPr lang="en-US" sz="3572" spc="75">
                <a:solidFill>
                  <a:srgbClr val="05066D"/>
                </a:solidFill>
                <a:latin typeface="DM Sans"/>
                <a:ea typeface="DM Sans"/>
                <a:cs typeface="DM Sans"/>
                <a:sym typeface="DM Sans"/>
              </a:rPr>
              <a:t>Prediction model.</a:t>
            </a:r>
          </a:p>
        </p:txBody>
      </p:sp>
      <p:sp>
        <p:nvSpPr>
          <p:cNvPr name="TextBox 11" id="11"/>
          <p:cNvSpPr txBox="true"/>
          <p:nvPr/>
        </p:nvSpPr>
        <p:spPr>
          <a:xfrm rot="0">
            <a:off x="1028700" y="1277767"/>
            <a:ext cx="7661225" cy="3865733"/>
          </a:xfrm>
          <a:prstGeom prst="rect">
            <a:avLst/>
          </a:prstGeom>
        </p:spPr>
        <p:txBody>
          <a:bodyPr anchor="t" rtlCol="false" tIns="0" lIns="0" bIns="0" rIns="0">
            <a:spAutoFit/>
          </a:bodyPr>
          <a:lstStyle/>
          <a:p>
            <a:pPr algn="l">
              <a:lnSpc>
                <a:spcPts val="14841"/>
              </a:lnSpc>
            </a:pPr>
            <a:r>
              <a:rPr lang="en-US" sz="12165" b="true">
                <a:solidFill>
                  <a:srgbClr val="05066D"/>
                </a:solidFill>
                <a:latin typeface="Poppins Ultra-Bold"/>
                <a:ea typeface="Poppins Ultra-Bold"/>
                <a:cs typeface="Poppins Ultra-Bold"/>
                <a:sym typeface="Poppins Ultra-Bold"/>
              </a:rPr>
              <a:t>ORAL</a:t>
            </a:r>
          </a:p>
          <a:p>
            <a:pPr algn="l">
              <a:lnSpc>
                <a:spcPts val="14841"/>
              </a:lnSpc>
            </a:pPr>
            <a:r>
              <a:rPr lang="en-US" b="true" sz="12165">
                <a:solidFill>
                  <a:srgbClr val="05066D"/>
                </a:solidFill>
                <a:latin typeface="Poppins Ultra-Bold"/>
                <a:ea typeface="Poppins Ultra-Bold"/>
                <a:cs typeface="Poppins Ultra-Bold"/>
                <a:sym typeface="Poppins Ultra-Bold"/>
              </a:rPr>
              <a:t>CANCER</a:t>
            </a:r>
          </a:p>
        </p:txBody>
      </p:sp>
      <p:sp>
        <p:nvSpPr>
          <p:cNvPr name="TextBox 12" id="12"/>
          <p:cNvSpPr txBox="true"/>
          <p:nvPr/>
        </p:nvSpPr>
        <p:spPr>
          <a:xfrm rot="0">
            <a:off x="2139726" y="9777979"/>
            <a:ext cx="5126268" cy="380430"/>
          </a:xfrm>
          <a:prstGeom prst="rect">
            <a:avLst/>
          </a:prstGeom>
        </p:spPr>
        <p:txBody>
          <a:bodyPr anchor="t" rtlCol="false" tIns="0" lIns="0" bIns="0" rIns="0">
            <a:spAutoFit/>
          </a:bodyPr>
          <a:lstStyle/>
          <a:p>
            <a:pPr algn="l" marL="0" indent="0" lvl="0">
              <a:lnSpc>
                <a:spcPts val="3181"/>
              </a:lnSpc>
              <a:spcBef>
                <a:spcPct val="0"/>
              </a:spcBef>
            </a:pPr>
            <a:r>
              <a:rPr lang="en-US" sz="2272" spc="47">
                <a:solidFill>
                  <a:srgbClr val="05066D"/>
                </a:solidFill>
                <a:latin typeface="DM Sans"/>
                <a:ea typeface="DM Sans"/>
                <a:cs typeface="DM Sans"/>
                <a:sym typeface="DM Sans"/>
              </a:rPr>
              <a:t>Supervised by</a:t>
            </a:r>
            <a:r>
              <a:rPr lang="en-US" sz="2272" spc="47" u="sng">
                <a:solidFill>
                  <a:srgbClr val="05066D"/>
                </a:solidFill>
                <a:latin typeface="DM Sans"/>
                <a:ea typeface="DM Sans"/>
                <a:cs typeface="DM Sans"/>
                <a:sym typeface="DM Sans"/>
              </a:rPr>
              <a:t> Eng. Mahmoud Talaat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BFAF8"/>
        </a:solidFill>
      </p:bgPr>
    </p:bg>
    <p:spTree>
      <p:nvGrpSpPr>
        <p:cNvPr id="1" name=""/>
        <p:cNvGrpSpPr/>
        <p:nvPr/>
      </p:nvGrpSpPr>
      <p:grpSpPr>
        <a:xfrm>
          <a:off x="0" y="0"/>
          <a:ext cx="0" cy="0"/>
          <a:chOff x="0" y="0"/>
          <a:chExt cx="0" cy="0"/>
        </a:xfrm>
      </p:grpSpPr>
      <p:sp>
        <p:nvSpPr>
          <p:cNvPr name="TextBox 2" id="2"/>
          <p:cNvSpPr txBox="true"/>
          <p:nvPr/>
        </p:nvSpPr>
        <p:spPr>
          <a:xfrm rot="0">
            <a:off x="249951" y="-78982"/>
            <a:ext cx="17259300" cy="2081440"/>
          </a:xfrm>
          <a:prstGeom prst="rect">
            <a:avLst/>
          </a:prstGeom>
        </p:spPr>
        <p:txBody>
          <a:bodyPr anchor="t" rtlCol="false" tIns="0" lIns="0" bIns="0" rIns="0">
            <a:spAutoFit/>
          </a:bodyPr>
          <a:lstStyle/>
          <a:p>
            <a:pPr algn="l" marL="0" indent="0" lvl="0">
              <a:lnSpc>
                <a:spcPts val="8124"/>
              </a:lnSpc>
              <a:spcBef>
                <a:spcPct val="0"/>
              </a:spcBef>
            </a:pPr>
            <a:r>
              <a:rPr lang="en-US" b="true" sz="5803">
                <a:solidFill>
                  <a:srgbClr val="05066D"/>
                </a:solidFill>
                <a:latin typeface="Poppins Bold"/>
                <a:ea typeface="Poppins Bold"/>
                <a:cs typeface="Poppins Bold"/>
                <a:sym typeface="Poppins Bold"/>
              </a:rPr>
              <a:t>MACHINE-LEARNING–BASED ORAL CANCER PREDICTOR</a:t>
            </a:r>
          </a:p>
        </p:txBody>
      </p:sp>
      <p:sp>
        <p:nvSpPr>
          <p:cNvPr name="TextBox 3" id="3"/>
          <p:cNvSpPr txBox="true"/>
          <p:nvPr/>
        </p:nvSpPr>
        <p:spPr>
          <a:xfrm rot="0">
            <a:off x="249951" y="2100959"/>
            <a:ext cx="17721142" cy="1829435"/>
          </a:xfrm>
          <a:prstGeom prst="rect">
            <a:avLst/>
          </a:prstGeom>
        </p:spPr>
        <p:txBody>
          <a:bodyPr anchor="t" rtlCol="false" tIns="0" lIns="0" bIns="0" rIns="0">
            <a:spAutoFit/>
          </a:bodyPr>
          <a:lstStyle/>
          <a:p>
            <a:pPr algn="l">
              <a:lnSpc>
                <a:spcPts val="3640"/>
              </a:lnSpc>
              <a:spcBef>
                <a:spcPct val="0"/>
              </a:spcBef>
            </a:pPr>
            <a:r>
              <a:rPr lang="en-US" sz="2600">
                <a:solidFill>
                  <a:srgbClr val="05066D"/>
                </a:solidFill>
                <a:latin typeface="Poppins"/>
                <a:ea typeface="Poppins"/>
                <a:cs typeface="Poppins"/>
                <a:sym typeface="Poppins"/>
              </a:rPr>
              <a:t>Th</a:t>
            </a:r>
            <a:r>
              <a:rPr lang="en-US" sz="2600">
                <a:solidFill>
                  <a:srgbClr val="05066D"/>
                </a:solidFill>
                <a:latin typeface="Poppins"/>
                <a:ea typeface="Poppins"/>
                <a:cs typeface="Poppins"/>
                <a:sym typeface="Poppins"/>
              </a:rPr>
              <a:t>e solution is an intelligent diagnostic tool that leverages machine learning and deep learning to analyze diagnostic data and predict the likelihood of oral cancer. The system is designed to assist healthcare providers by offering a non-invasive, accessible, and accurate early-detection aid.</a:t>
            </a:r>
          </a:p>
          <a:p>
            <a:pPr algn="l">
              <a:lnSpc>
                <a:spcPts val="3640"/>
              </a:lnSpc>
              <a:spcBef>
                <a:spcPct val="0"/>
              </a:spcBef>
            </a:pPr>
          </a:p>
        </p:txBody>
      </p:sp>
      <p:sp>
        <p:nvSpPr>
          <p:cNvPr name="Freeform 4" id="4"/>
          <p:cNvSpPr/>
          <p:nvPr/>
        </p:nvSpPr>
        <p:spPr>
          <a:xfrm flipH="false" flipV="false" rot="-5058572">
            <a:off x="-54670" y="8299955"/>
            <a:ext cx="2630125" cy="3974090"/>
          </a:xfrm>
          <a:custGeom>
            <a:avLst/>
            <a:gdLst/>
            <a:ahLst/>
            <a:cxnLst/>
            <a:rect r="r" b="b" t="t" l="l"/>
            <a:pathLst>
              <a:path h="3974090" w="2630125">
                <a:moveTo>
                  <a:pt x="0" y="0"/>
                </a:moveTo>
                <a:lnTo>
                  <a:pt x="2630125" y="0"/>
                </a:lnTo>
                <a:lnTo>
                  <a:pt x="2630125" y="3974090"/>
                </a:lnTo>
                <a:lnTo>
                  <a:pt x="0" y="3974090"/>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true" rot="-4720355">
            <a:off x="16254325" y="-3434711"/>
            <a:ext cx="4991149" cy="7541571"/>
          </a:xfrm>
          <a:custGeom>
            <a:avLst/>
            <a:gdLst/>
            <a:ahLst/>
            <a:cxnLst/>
            <a:rect r="r" b="b" t="t" l="l"/>
            <a:pathLst>
              <a:path h="7541571" w="4991149">
                <a:moveTo>
                  <a:pt x="4991149" y="7541571"/>
                </a:moveTo>
                <a:lnTo>
                  <a:pt x="0" y="7541571"/>
                </a:lnTo>
                <a:lnTo>
                  <a:pt x="0" y="0"/>
                </a:lnTo>
                <a:lnTo>
                  <a:pt x="4991149" y="0"/>
                </a:lnTo>
                <a:lnTo>
                  <a:pt x="4991149" y="7541571"/>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34988" y="3523677"/>
            <a:ext cx="15418024" cy="6117364"/>
          </a:xfrm>
          <a:custGeom>
            <a:avLst/>
            <a:gdLst/>
            <a:ahLst/>
            <a:cxnLst/>
            <a:rect r="r" b="b" t="t" l="l"/>
            <a:pathLst>
              <a:path h="6117364" w="15418024">
                <a:moveTo>
                  <a:pt x="0" y="0"/>
                </a:moveTo>
                <a:lnTo>
                  <a:pt x="15418024" y="0"/>
                </a:lnTo>
                <a:lnTo>
                  <a:pt x="15418024" y="6117363"/>
                </a:lnTo>
                <a:lnTo>
                  <a:pt x="0" y="6117363"/>
                </a:lnTo>
                <a:lnTo>
                  <a:pt x="0" y="0"/>
                </a:lnTo>
                <a:close/>
              </a:path>
            </a:pathLst>
          </a:custGeom>
          <a:blipFill>
            <a:blip r:embed="rId4"/>
            <a:stretch>
              <a:fillRect l="0" t="-6235" r="0" b="-6235"/>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B0C5FF"/>
        </a:solidFill>
      </p:bgPr>
    </p:bg>
    <p:spTree>
      <p:nvGrpSpPr>
        <p:cNvPr id="1" name=""/>
        <p:cNvGrpSpPr/>
        <p:nvPr/>
      </p:nvGrpSpPr>
      <p:grpSpPr>
        <a:xfrm>
          <a:off x="0" y="0"/>
          <a:ext cx="0" cy="0"/>
          <a:chOff x="0" y="0"/>
          <a:chExt cx="0" cy="0"/>
        </a:xfrm>
      </p:grpSpPr>
      <p:sp>
        <p:nvSpPr>
          <p:cNvPr name="Freeform 2" id="2"/>
          <p:cNvSpPr/>
          <p:nvPr/>
        </p:nvSpPr>
        <p:spPr>
          <a:xfrm flipH="false" flipV="false" rot="0">
            <a:off x="11302716" y="623148"/>
            <a:ext cx="6985284" cy="9663852"/>
          </a:xfrm>
          <a:custGeom>
            <a:avLst/>
            <a:gdLst/>
            <a:ahLst/>
            <a:cxnLst/>
            <a:rect r="r" b="b" t="t" l="l"/>
            <a:pathLst>
              <a:path h="9663852" w="6985284">
                <a:moveTo>
                  <a:pt x="0" y="0"/>
                </a:moveTo>
                <a:lnTo>
                  <a:pt x="6985284" y="0"/>
                </a:lnTo>
                <a:lnTo>
                  <a:pt x="6985284" y="9663852"/>
                </a:lnTo>
                <a:lnTo>
                  <a:pt x="0" y="96638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949330" y="623148"/>
            <a:ext cx="7956059" cy="1868396"/>
            <a:chOff x="0" y="0"/>
            <a:chExt cx="1268996" cy="298010"/>
          </a:xfrm>
        </p:grpSpPr>
        <p:sp>
          <p:nvSpPr>
            <p:cNvPr name="Freeform 4" id="4"/>
            <p:cNvSpPr/>
            <p:nvPr/>
          </p:nvSpPr>
          <p:spPr>
            <a:xfrm flipH="false" flipV="false" rot="0">
              <a:off x="0" y="0"/>
              <a:ext cx="1268996" cy="298010"/>
            </a:xfrm>
            <a:custGeom>
              <a:avLst/>
              <a:gdLst/>
              <a:ahLst/>
              <a:cxnLst/>
              <a:rect r="r" b="b" t="t" l="l"/>
              <a:pathLst>
                <a:path h="298010" w="1268996">
                  <a:moveTo>
                    <a:pt x="97308" y="0"/>
                  </a:moveTo>
                  <a:lnTo>
                    <a:pt x="1171687" y="0"/>
                  </a:lnTo>
                  <a:cubicBezTo>
                    <a:pt x="1197495" y="0"/>
                    <a:pt x="1222246" y="10252"/>
                    <a:pt x="1240495" y="28501"/>
                  </a:cubicBezTo>
                  <a:cubicBezTo>
                    <a:pt x="1258744" y="46750"/>
                    <a:pt x="1268996" y="71501"/>
                    <a:pt x="1268996" y="97308"/>
                  </a:cubicBezTo>
                  <a:lnTo>
                    <a:pt x="1268996" y="200702"/>
                  </a:lnTo>
                  <a:cubicBezTo>
                    <a:pt x="1268996" y="254444"/>
                    <a:pt x="1225429" y="298010"/>
                    <a:pt x="1171687" y="298010"/>
                  </a:cubicBezTo>
                  <a:lnTo>
                    <a:pt x="97308" y="298010"/>
                  </a:lnTo>
                  <a:cubicBezTo>
                    <a:pt x="43566" y="298010"/>
                    <a:pt x="0" y="254444"/>
                    <a:pt x="0" y="200702"/>
                  </a:cubicBezTo>
                  <a:lnTo>
                    <a:pt x="0" y="97308"/>
                  </a:lnTo>
                  <a:cubicBezTo>
                    <a:pt x="0" y="43566"/>
                    <a:pt x="43566" y="0"/>
                    <a:pt x="97308" y="0"/>
                  </a:cubicBezTo>
                  <a:close/>
                </a:path>
              </a:pathLst>
            </a:custGeom>
            <a:solidFill>
              <a:srgbClr val="FFFFFF"/>
            </a:solidFill>
            <a:ln cap="rnd">
              <a:noFill/>
              <a:prstDash val="solid"/>
              <a:round/>
            </a:ln>
          </p:spPr>
        </p:sp>
        <p:sp>
          <p:nvSpPr>
            <p:cNvPr name="TextBox 5" id="5"/>
            <p:cNvSpPr txBox="true"/>
            <p:nvPr/>
          </p:nvSpPr>
          <p:spPr>
            <a:xfrm>
              <a:off x="0" y="-209550"/>
              <a:ext cx="1268996" cy="507560"/>
            </a:xfrm>
            <a:prstGeom prst="rect">
              <a:avLst/>
            </a:prstGeom>
          </p:spPr>
          <p:txBody>
            <a:bodyPr anchor="ctr" rtlCol="false" tIns="50800" lIns="50800" bIns="50800" rIns="50800"/>
            <a:lstStyle/>
            <a:p>
              <a:pPr algn="ctr" marL="0" indent="0" lvl="0">
                <a:lnSpc>
                  <a:spcPts val="10217"/>
                </a:lnSpc>
                <a:spcBef>
                  <a:spcPct val="0"/>
                </a:spcBef>
              </a:pPr>
            </a:p>
          </p:txBody>
        </p:sp>
      </p:grpSp>
      <p:sp>
        <p:nvSpPr>
          <p:cNvPr name="TextBox 6" id="6"/>
          <p:cNvSpPr txBox="true"/>
          <p:nvPr/>
        </p:nvSpPr>
        <p:spPr>
          <a:xfrm rot="0">
            <a:off x="2906137" y="667184"/>
            <a:ext cx="1757501" cy="1608873"/>
          </a:xfrm>
          <a:prstGeom prst="rect">
            <a:avLst/>
          </a:prstGeom>
        </p:spPr>
        <p:txBody>
          <a:bodyPr anchor="t" rtlCol="false" tIns="0" lIns="0" bIns="0" rIns="0">
            <a:spAutoFit/>
          </a:bodyPr>
          <a:lstStyle/>
          <a:p>
            <a:pPr algn="l">
              <a:lnSpc>
                <a:spcPts val="13475"/>
              </a:lnSpc>
              <a:spcBef>
                <a:spcPct val="0"/>
              </a:spcBef>
            </a:pPr>
            <a:r>
              <a:rPr lang="en-US" b="true" sz="9625">
                <a:solidFill>
                  <a:srgbClr val="337096"/>
                </a:solidFill>
                <a:latin typeface="Montserrat Bold"/>
                <a:ea typeface="Montserrat Bold"/>
                <a:cs typeface="Montserrat Bold"/>
                <a:sym typeface="Montserrat Bold"/>
              </a:rPr>
              <a:t>04</a:t>
            </a:r>
          </a:p>
        </p:txBody>
      </p:sp>
      <p:sp>
        <p:nvSpPr>
          <p:cNvPr name="TextBox 7" id="7"/>
          <p:cNvSpPr txBox="true"/>
          <p:nvPr/>
        </p:nvSpPr>
        <p:spPr>
          <a:xfrm rot="0">
            <a:off x="729559" y="4472729"/>
            <a:ext cx="11438711" cy="1774189"/>
          </a:xfrm>
          <a:prstGeom prst="rect">
            <a:avLst/>
          </a:prstGeom>
        </p:spPr>
        <p:txBody>
          <a:bodyPr anchor="t" rtlCol="false" tIns="0" lIns="0" bIns="0" rIns="0">
            <a:spAutoFit/>
          </a:bodyPr>
          <a:lstStyle/>
          <a:p>
            <a:pPr algn="l">
              <a:lnSpc>
                <a:spcPts val="14560"/>
              </a:lnSpc>
              <a:spcBef>
                <a:spcPct val="0"/>
              </a:spcBef>
            </a:pPr>
            <a:r>
              <a:rPr lang="en-US" b="true" sz="10400">
                <a:solidFill>
                  <a:srgbClr val="1F2B5B"/>
                </a:solidFill>
                <a:latin typeface="Montserrat Bold"/>
                <a:ea typeface="Montserrat Bold"/>
                <a:cs typeface="Montserrat Bold"/>
                <a:sym typeface="Montserrat Bold"/>
              </a:rPr>
              <a:t>METHODOLOGY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BFAF8"/>
        </a:solidFill>
      </p:bgPr>
    </p:bg>
    <p:spTree>
      <p:nvGrpSpPr>
        <p:cNvPr id="1" name=""/>
        <p:cNvGrpSpPr/>
        <p:nvPr/>
      </p:nvGrpSpPr>
      <p:grpSpPr>
        <a:xfrm>
          <a:off x="0" y="0"/>
          <a:ext cx="0" cy="0"/>
          <a:chOff x="0" y="0"/>
          <a:chExt cx="0" cy="0"/>
        </a:xfrm>
      </p:grpSpPr>
      <p:sp>
        <p:nvSpPr>
          <p:cNvPr name="Freeform 2" id="2"/>
          <p:cNvSpPr/>
          <p:nvPr/>
        </p:nvSpPr>
        <p:spPr>
          <a:xfrm flipH="false" flipV="false" rot="0">
            <a:off x="-735272" y="-889902"/>
            <a:ext cx="2630125" cy="3974090"/>
          </a:xfrm>
          <a:custGeom>
            <a:avLst/>
            <a:gdLst/>
            <a:ahLst/>
            <a:cxnLst/>
            <a:rect r="r" b="b" t="t" l="l"/>
            <a:pathLst>
              <a:path h="3974090" w="2630125">
                <a:moveTo>
                  <a:pt x="0" y="0"/>
                </a:moveTo>
                <a:lnTo>
                  <a:pt x="2630126" y="0"/>
                </a:lnTo>
                <a:lnTo>
                  <a:pt x="2630126" y="3974091"/>
                </a:lnTo>
                <a:lnTo>
                  <a:pt x="0" y="3974091"/>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1704061">
            <a:off x="13824431" y="5385399"/>
            <a:ext cx="4991149" cy="7541571"/>
          </a:xfrm>
          <a:custGeom>
            <a:avLst/>
            <a:gdLst/>
            <a:ahLst/>
            <a:cxnLst/>
            <a:rect r="r" b="b" t="t" l="l"/>
            <a:pathLst>
              <a:path h="7541571" w="4991149">
                <a:moveTo>
                  <a:pt x="4991149" y="7541572"/>
                </a:moveTo>
                <a:lnTo>
                  <a:pt x="0" y="7541572"/>
                </a:lnTo>
                <a:lnTo>
                  <a:pt x="0" y="0"/>
                </a:lnTo>
                <a:lnTo>
                  <a:pt x="4991149" y="0"/>
                </a:lnTo>
                <a:lnTo>
                  <a:pt x="4991149" y="7541572"/>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79791" y="-546839"/>
            <a:ext cx="16617032" cy="10398191"/>
          </a:xfrm>
          <a:custGeom>
            <a:avLst/>
            <a:gdLst/>
            <a:ahLst/>
            <a:cxnLst/>
            <a:rect r="r" b="b" t="t" l="l"/>
            <a:pathLst>
              <a:path h="10398191" w="16617032">
                <a:moveTo>
                  <a:pt x="0" y="0"/>
                </a:moveTo>
                <a:lnTo>
                  <a:pt x="16617032" y="0"/>
                </a:lnTo>
                <a:lnTo>
                  <a:pt x="16617032" y="10398190"/>
                </a:lnTo>
                <a:lnTo>
                  <a:pt x="0" y="10398190"/>
                </a:lnTo>
                <a:lnTo>
                  <a:pt x="0" y="0"/>
                </a:lnTo>
                <a:close/>
              </a:path>
            </a:pathLst>
          </a:custGeom>
          <a:blipFill>
            <a:blip r:embed="rId4"/>
            <a:stretch>
              <a:fillRect l="0" t="-41797" r="0" b="-10906"/>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BFAF8"/>
        </a:solidFill>
      </p:bgPr>
    </p:bg>
    <p:spTree>
      <p:nvGrpSpPr>
        <p:cNvPr id="1" name=""/>
        <p:cNvGrpSpPr/>
        <p:nvPr/>
      </p:nvGrpSpPr>
      <p:grpSpPr>
        <a:xfrm>
          <a:off x="0" y="0"/>
          <a:ext cx="0" cy="0"/>
          <a:chOff x="0" y="0"/>
          <a:chExt cx="0" cy="0"/>
        </a:xfrm>
      </p:grpSpPr>
      <p:sp>
        <p:nvSpPr>
          <p:cNvPr name="TextBox 2" id="2"/>
          <p:cNvSpPr txBox="true"/>
          <p:nvPr/>
        </p:nvSpPr>
        <p:spPr>
          <a:xfrm rot="0">
            <a:off x="1028700" y="485049"/>
            <a:ext cx="9738141" cy="1052740"/>
          </a:xfrm>
          <a:prstGeom prst="rect">
            <a:avLst/>
          </a:prstGeom>
        </p:spPr>
        <p:txBody>
          <a:bodyPr anchor="t" rtlCol="false" tIns="0" lIns="0" bIns="0" rIns="0">
            <a:spAutoFit/>
          </a:bodyPr>
          <a:lstStyle/>
          <a:p>
            <a:pPr algn="ctr" marL="0" indent="0" lvl="0">
              <a:lnSpc>
                <a:spcPts val="8124"/>
              </a:lnSpc>
              <a:spcBef>
                <a:spcPct val="0"/>
              </a:spcBef>
            </a:pPr>
            <a:r>
              <a:rPr lang="en-US" b="true" sz="5803">
                <a:solidFill>
                  <a:srgbClr val="05066D"/>
                </a:solidFill>
                <a:latin typeface="Poppins Bold"/>
                <a:ea typeface="Poppins Bold"/>
                <a:cs typeface="Poppins Bold"/>
                <a:sym typeface="Poppins Bold"/>
              </a:rPr>
              <a:t>DATA COLLECTION</a:t>
            </a:r>
          </a:p>
        </p:txBody>
      </p:sp>
      <p:grpSp>
        <p:nvGrpSpPr>
          <p:cNvPr name="Group 3" id="3"/>
          <p:cNvGrpSpPr/>
          <p:nvPr/>
        </p:nvGrpSpPr>
        <p:grpSpPr>
          <a:xfrm rot="0">
            <a:off x="579791" y="1875386"/>
            <a:ext cx="16446097" cy="1783321"/>
            <a:chOff x="0" y="0"/>
            <a:chExt cx="2271108" cy="246266"/>
          </a:xfrm>
        </p:grpSpPr>
        <p:sp>
          <p:nvSpPr>
            <p:cNvPr name="Freeform 4" id="4"/>
            <p:cNvSpPr/>
            <p:nvPr/>
          </p:nvSpPr>
          <p:spPr>
            <a:xfrm flipH="false" flipV="false" rot="0">
              <a:off x="0" y="0"/>
              <a:ext cx="2271108" cy="246266"/>
            </a:xfrm>
            <a:custGeom>
              <a:avLst/>
              <a:gdLst/>
              <a:ahLst/>
              <a:cxnLst/>
              <a:rect r="r" b="b" t="t" l="l"/>
              <a:pathLst>
                <a:path h="246266" w="2271108">
                  <a:moveTo>
                    <a:pt x="8003" y="0"/>
                  </a:moveTo>
                  <a:lnTo>
                    <a:pt x="2263105" y="0"/>
                  </a:lnTo>
                  <a:cubicBezTo>
                    <a:pt x="2267525" y="0"/>
                    <a:pt x="2271108" y="3583"/>
                    <a:pt x="2271108" y="8003"/>
                  </a:cubicBezTo>
                  <a:lnTo>
                    <a:pt x="2271108" y="238263"/>
                  </a:lnTo>
                  <a:cubicBezTo>
                    <a:pt x="2271108" y="242683"/>
                    <a:pt x="2267525" y="246266"/>
                    <a:pt x="2263105" y="246266"/>
                  </a:cubicBezTo>
                  <a:lnTo>
                    <a:pt x="8003" y="246266"/>
                  </a:lnTo>
                  <a:cubicBezTo>
                    <a:pt x="3583" y="246266"/>
                    <a:pt x="0" y="242683"/>
                    <a:pt x="0" y="238263"/>
                  </a:cubicBezTo>
                  <a:lnTo>
                    <a:pt x="0" y="8003"/>
                  </a:lnTo>
                  <a:cubicBezTo>
                    <a:pt x="0" y="3583"/>
                    <a:pt x="3583" y="0"/>
                    <a:pt x="8003" y="0"/>
                  </a:cubicBezTo>
                  <a:close/>
                </a:path>
              </a:pathLst>
            </a:custGeom>
            <a:solidFill>
              <a:srgbClr val="E4EEFF">
                <a:alpha val="56863"/>
              </a:srgbClr>
            </a:solidFill>
            <a:ln cap="sq">
              <a:noFill/>
              <a:prstDash val="solid"/>
              <a:miter/>
            </a:ln>
          </p:spPr>
        </p:sp>
        <p:sp>
          <p:nvSpPr>
            <p:cNvPr name="TextBox 5" id="5"/>
            <p:cNvSpPr txBox="true"/>
            <p:nvPr/>
          </p:nvSpPr>
          <p:spPr>
            <a:xfrm>
              <a:off x="0" y="-57150"/>
              <a:ext cx="2271108" cy="303416"/>
            </a:xfrm>
            <a:prstGeom prst="rect">
              <a:avLst/>
            </a:prstGeom>
          </p:spPr>
          <p:txBody>
            <a:bodyPr anchor="ctr" rtlCol="false" tIns="50800" lIns="50800" bIns="50800" rIns="50800"/>
            <a:lstStyle/>
            <a:p>
              <a:pPr algn="l">
                <a:lnSpc>
                  <a:spcPts val="4277"/>
                </a:lnSpc>
              </a:pPr>
              <a:r>
                <a:rPr lang="en-US" sz="3099" spc="303">
                  <a:solidFill>
                    <a:srgbClr val="05066D">
                      <a:alpha val="56863"/>
                    </a:srgbClr>
                  </a:solidFill>
                  <a:latin typeface="Montserrat"/>
                  <a:ea typeface="Montserrat"/>
                  <a:cs typeface="Montserrat"/>
                  <a:sym typeface="Montserrat"/>
                </a:rPr>
                <a:t>Kaggle Dataset: https://www.kaggle.com/datasets/ankushpanday2/oral-cancer-prediction-dataset/data</a:t>
              </a:r>
            </a:p>
          </p:txBody>
        </p:sp>
      </p:grpSp>
      <p:grpSp>
        <p:nvGrpSpPr>
          <p:cNvPr name="Group 6" id="6"/>
          <p:cNvGrpSpPr/>
          <p:nvPr/>
        </p:nvGrpSpPr>
        <p:grpSpPr>
          <a:xfrm rot="0">
            <a:off x="579791" y="3996305"/>
            <a:ext cx="16446097" cy="5666602"/>
            <a:chOff x="0" y="0"/>
            <a:chExt cx="2271108" cy="782524"/>
          </a:xfrm>
        </p:grpSpPr>
        <p:sp>
          <p:nvSpPr>
            <p:cNvPr name="Freeform 7" id="7"/>
            <p:cNvSpPr/>
            <p:nvPr/>
          </p:nvSpPr>
          <p:spPr>
            <a:xfrm flipH="false" flipV="false" rot="0">
              <a:off x="0" y="0"/>
              <a:ext cx="2271108" cy="782524"/>
            </a:xfrm>
            <a:custGeom>
              <a:avLst/>
              <a:gdLst/>
              <a:ahLst/>
              <a:cxnLst/>
              <a:rect r="r" b="b" t="t" l="l"/>
              <a:pathLst>
                <a:path h="782524" w="2271108">
                  <a:moveTo>
                    <a:pt x="8003" y="0"/>
                  </a:moveTo>
                  <a:lnTo>
                    <a:pt x="2263105" y="0"/>
                  </a:lnTo>
                  <a:cubicBezTo>
                    <a:pt x="2267525" y="0"/>
                    <a:pt x="2271108" y="3583"/>
                    <a:pt x="2271108" y="8003"/>
                  </a:cubicBezTo>
                  <a:lnTo>
                    <a:pt x="2271108" y="774521"/>
                  </a:lnTo>
                  <a:cubicBezTo>
                    <a:pt x="2271108" y="778941"/>
                    <a:pt x="2267525" y="782524"/>
                    <a:pt x="2263105" y="782524"/>
                  </a:cubicBezTo>
                  <a:lnTo>
                    <a:pt x="8003" y="782524"/>
                  </a:lnTo>
                  <a:cubicBezTo>
                    <a:pt x="3583" y="782524"/>
                    <a:pt x="0" y="778941"/>
                    <a:pt x="0" y="774521"/>
                  </a:cubicBezTo>
                  <a:lnTo>
                    <a:pt x="0" y="8003"/>
                  </a:lnTo>
                  <a:cubicBezTo>
                    <a:pt x="0" y="3583"/>
                    <a:pt x="3583" y="0"/>
                    <a:pt x="8003" y="0"/>
                  </a:cubicBezTo>
                  <a:close/>
                </a:path>
              </a:pathLst>
            </a:custGeom>
            <a:solidFill>
              <a:srgbClr val="E4EEFF">
                <a:alpha val="56863"/>
              </a:srgbClr>
            </a:solidFill>
            <a:ln cap="sq">
              <a:noFill/>
              <a:prstDash val="solid"/>
              <a:miter/>
            </a:ln>
          </p:spPr>
        </p:sp>
        <p:sp>
          <p:nvSpPr>
            <p:cNvPr name="TextBox 8" id="8"/>
            <p:cNvSpPr txBox="true"/>
            <p:nvPr/>
          </p:nvSpPr>
          <p:spPr>
            <a:xfrm>
              <a:off x="0" y="-57150"/>
              <a:ext cx="2271108" cy="839674"/>
            </a:xfrm>
            <a:prstGeom prst="rect">
              <a:avLst/>
            </a:prstGeom>
          </p:spPr>
          <p:txBody>
            <a:bodyPr anchor="ctr" rtlCol="false" tIns="50800" lIns="50800" bIns="50800" rIns="50800"/>
            <a:lstStyle/>
            <a:p>
              <a:pPr algn="l">
                <a:lnSpc>
                  <a:spcPts val="4277"/>
                </a:lnSpc>
              </a:pPr>
              <a:r>
                <a:rPr lang="en-US" sz="3099" spc="303">
                  <a:solidFill>
                    <a:srgbClr val="05066D">
                      <a:alpha val="56863"/>
                    </a:srgbClr>
                  </a:solidFill>
                  <a:latin typeface="Montserrat"/>
                  <a:ea typeface="Montserrat"/>
                  <a:cs typeface="Montserrat"/>
                  <a:sym typeface="Montserrat"/>
                </a:rPr>
                <a:t>Basic statistics:</a:t>
              </a:r>
            </a:p>
            <a:p>
              <a:pPr algn="l">
                <a:lnSpc>
                  <a:spcPts val="4277"/>
                </a:lnSpc>
              </a:pPr>
              <a:r>
                <a:rPr lang="en-US" sz="3099" spc="303">
                  <a:solidFill>
                    <a:srgbClr val="05066D">
                      <a:alpha val="56863"/>
                    </a:srgbClr>
                  </a:solidFill>
                  <a:latin typeface="Montserrat"/>
                  <a:ea typeface="Montserrat"/>
                  <a:cs typeface="Montserrat"/>
                  <a:sym typeface="Montserrat"/>
                </a:rPr>
                <a:t>• Rows: 84,922</a:t>
              </a:r>
            </a:p>
            <a:p>
              <a:pPr algn="l">
                <a:lnSpc>
                  <a:spcPts val="4277"/>
                </a:lnSpc>
              </a:pPr>
              <a:r>
                <a:rPr lang="en-US" sz="3099" spc="303">
                  <a:solidFill>
                    <a:srgbClr val="05066D">
                      <a:alpha val="56863"/>
                    </a:srgbClr>
                  </a:solidFill>
                  <a:latin typeface="Montserrat"/>
                  <a:ea typeface="Montserrat"/>
                  <a:cs typeface="Montserrat"/>
                  <a:sym typeface="Montserrat"/>
                </a:rPr>
                <a:t>• Columns: 30</a:t>
              </a:r>
            </a:p>
            <a:p>
              <a:pPr algn="l">
                <a:lnSpc>
                  <a:spcPts val="4277"/>
                </a:lnSpc>
              </a:pPr>
              <a:r>
                <a:rPr lang="en-US" sz="3099" spc="303">
                  <a:solidFill>
                    <a:srgbClr val="05066D">
                      <a:alpha val="56863"/>
                    </a:srgbClr>
                  </a:solidFill>
                  <a:latin typeface="Montserrat"/>
                  <a:ea typeface="Montserrat"/>
                  <a:cs typeface="Montserrat"/>
                  <a:sym typeface="Montserrat"/>
                </a:rPr>
                <a:t>• Data Types: 10 numeric (int32/64, float64), 19 categorical (object), 1 date (datetime64)</a:t>
              </a:r>
            </a:p>
            <a:p>
              <a:pPr algn="l">
                <a:lnSpc>
                  <a:spcPts val="4277"/>
                </a:lnSpc>
              </a:pPr>
              <a:r>
                <a:rPr lang="en-US" sz="3099" spc="303">
                  <a:solidFill>
                    <a:srgbClr val="05066D">
                      <a:alpha val="56863"/>
                    </a:srgbClr>
                  </a:solidFill>
                  <a:latin typeface="Montserrat"/>
                  <a:ea typeface="Montserrat"/>
                  <a:cs typeface="Montserrat"/>
                  <a:sym typeface="Montserrat"/>
                </a:rPr>
                <a:t>• Memory Usage: Approximately 18.5 MB</a:t>
              </a:r>
            </a:p>
            <a:p>
              <a:pPr algn="l">
                <a:lnSpc>
                  <a:spcPts val="4277"/>
                </a:lnSpc>
              </a:pPr>
              <a:r>
                <a:rPr lang="en-US" sz="3099" spc="303">
                  <a:solidFill>
                    <a:srgbClr val="05066D">
                      <a:alpha val="56863"/>
                    </a:srgbClr>
                  </a:solidFill>
                  <a:latin typeface="Montserrat"/>
                  <a:ea typeface="Montserrat"/>
                  <a:cs typeface="Montserrat"/>
                  <a:sym typeface="Montserrat"/>
                </a:rPr>
                <a:t>The dataset spans a diverse population, with ages ranging from 18 to 90 years (mean ~50.46), and includes representation from countries like Italy, Japan, UK, Sri Lanka, South Africa, USA, Taiwan, and Pakistan (based on samples).</a:t>
              </a:r>
            </a:p>
          </p:txBody>
        </p:sp>
      </p:grpSp>
      <p:sp>
        <p:nvSpPr>
          <p:cNvPr name="Freeform 9" id="9"/>
          <p:cNvSpPr/>
          <p:nvPr/>
        </p:nvSpPr>
        <p:spPr>
          <a:xfrm flipH="false" flipV="false" rot="0">
            <a:off x="-1315063" y="-1330547"/>
            <a:ext cx="2630125" cy="3974090"/>
          </a:xfrm>
          <a:custGeom>
            <a:avLst/>
            <a:gdLst/>
            <a:ahLst/>
            <a:cxnLst/>
            <a:rect r="r" b="b" t="t" l="l"/>
            <a:pathLst>
              <a:path h="3974090" w="2630125">
                <a:moveTo>
                  <a:pt x="0" y="0"/>
                </a:moveTo>
                <a:lnTo>
                  <a:pt x="2630126" y="0"/>
                </a:lnTo>
                <a:lnTo>
                  <a:pt x="2630126" y="3974091"/>
                </a:lnTo>
                <a:lnTo>
                  <a:pt x="0" y="3974091"/>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true" flipV="true" rot="1704061">
            <a:off x="15792426" y="7562749"/>
            <a:ext cx="4991149" cy="7541571"/>
          </a:xfrm>
          <a:custGeom>
            <a:avLst/>
            <a:gdLst/>
            <a:ahLst/>
            <a:cxnLst/>
            <a:rect r="r" b="b" t="t" l="l"/>
            <a:pathLst>
              <a:path h="7541571" w="4991149">
                <a:moveTo>
                  <a:pt x="4991148" y="7541572"/>
                </a:moveTo>
                <a:lnTo>
                  <a:pt x="0" y="7541572"/>
                </a:lnTo>
                <a:lnTo>
                  <a:pt x="0" y="0"/>
                </a:lnTo>
                <a:lnTo>
                  <a:pt x="4991148" y="0"/>
                </a:lnTo>
                <a:lnTo>
                  <a:pt x="4991148" y="7541572"/>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BFAF8"/>
        </a:solidFill>
      </p:bgPr>
    </p:bg>
    <p:spTree>
      <p:nvGrpSpPr>
        <p:cNvPr id="1" name=""/>
        <p:cNvGrpSpPr/>
        <p:nvPr/>
      </p:nvGrpSpPr>
      <p:grpSpPr>
        <a:xfrm>
          <a:off x="0" y="0"/>
          <a:ext cx="0" cy="0"/>
          <a:chOff x="0" y="0"/>
          <a:chExt cx="0" cy="0"/>
        </a:xfrm>
      </p:grpSpPr>
      <p:sp>
        <p:nvSpPr>
          <p:cNvPr name="TextBox 2" id="2"/>
          <p:cNvSpPr txBox="true"/>
          <p:nvPr/>
        </p:nvSpPr>
        <p:spPr>
          <a:xfrm rot="0">
            <a:off x="579791" y="44403"/>
            <a:ext cx="9738141" cy="1052740"/>
          </a:xfrm>
          <a:prstGeom prst="rect">
            <a:avLst/>
          </a:prstGeom>
        </p:spPr>
        <p:txBody>
          <a:bodyPr anchor="t" rtlCol="false" tIns="0" lIns="0" bIns="0" rIns="0">
            <a:spAutoFit/>
          </a:bodyPr>
          <a:lstStyle/>
          <a:p>
            <a:pPr algn="ctr" marL="0" indent="0" lvl="0">
              <a:lnSpc>
                <a:spcPts val="8124"/>
              </a:lnSpc>
              <a:spcBef>
                <a:spcPct val="0"/>
              </a:spcBef>
            </a:pPr>
            <a:r>
              <a:rPr lang="en-US" b="true" sz="5803">
                <a:solidFill>
                  <a:srgbClr val="05066D"/>
                </a:solidFill>
                <a:latin typeface="Poppins Bold"/>
                <a:ea typeface="Poppins Bold"/>
                <a:cs typeface="Poppins Bold"/>
                <a:sym typeface="Poppins Bold"/>
              </a:rPr>
              <a:t>DATA CLEANING</a:t>
            </a:r>
          </a:p>
        </p:txBody>
      </p:sp>
      <p:sp>
        <p:nvSpPr>
          <p:cNvPr name="Freeform 3" id="3"/>
          <p:cNvSpPr/>
          <p:nvPr/>
        </p:nvSpPr>
        <p:spPr>
          <a:xfrm flipH="false" flipV="false" rot="0">
            <a:off x="-735272" y="-889902"/>
            <a:ext cx="2630125" cy="3974090"/>
          </a:xfrm>
          <a:custGeom>
            <a:avLst/>
            <a:gdLst/>
            <a:ahLst/>
            <a:cxnLst/>
            <a:rect r="r" b="b" t="t" l="l"/>
            <a:pathLst>
              <a:path h="3974090" w="2630125">
                <a:moveTo>
                  <a:pt x="0" y="0"/>
                </a:moveTo>
                <a:lnTo>
                  <a:pt x="2630126" y="0"/>
                </a:lnTo>
                <a:lnTo>
                  <a:pt x="2630126" y="3974091"/>
                </a:lnTo>
                <a:lnTo>
                  <a:pt x="0" y="3974091"/>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true" rot="1704061">
            <a:off x="15039540" y="6516214"/>
            <a:ext cx="4991149" cy="7541571"/>
          </a:xfrm>
          <a:custGeom>
            <a:avLst/>
            <a:gdLst/>
            <a:ahLst/>
            <a:cxnLst/>
            <a:rect r="r" b="b" t="t" l="l"/>
            <a:pathLst>
              <a:path h="7541571" w="4991149">
                <a:moveTo>
                  <a:pt x="4991149" y="7541572"/>
                </a:moveTo>
                <a:lnTo>
                  <a:pt x="0" y="7541572"/>
                </a:lnTo>
                <a:lnTo>
                  <a:pt x="0" y="0"/>
                </a:lnTo>
                <a:lnTo>
                  <a:pt x="4991149" y="0"/>
                </a:lnTo>
                <a:lnTo>
                  <a:pt x="4991149" y="7541572"/>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74207" y="1097144"/>
            <a:ext cx="15139586" cy="9953829"/>
          </a:xfrm>
          <a:custGeom>
            <a:avLst/>
            <a:gdLst/>
            <a:ahLst/>
            <a:cxnLst/>
            <a:rect r="r" b="b" t="t" l="l"/>
            <a:pathLst>
              <a:path h="9953829" w="15139586">
                <a:moveTo>
                  <a:pt x="0" y="0"/>
                </a:moveTo>
                <a:lnTo>
                  <a:pt x="15139586" y="0"/>
                </a:lnTo>
                <a:lnTo>
                  <a:pt x="15139586" y="9953828"/>
                </a:lnTo>
                <a:lnTo>
                  <a:pt x="0" y="9953828"/>
                </a:lnTo>
                <a:lnTo>
                  <a:pt x="0" y="0"/>
                </a:lnTo>
                <a:close/>
              </a:path>
            </a:pathLst>
          </a:custGeom>
          <a:blipFill>
            <a:blip r:embed="rId4"/>
            <a:stretch>
              <a:fillRect l="0" t="-21115"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BFAF8"/>
        </a:solidFill>
      </p:bgPr>
    </p:bg>
    <p:spTree>
      <p:nvGrpSpPr>
        <p:cNvPr id="1" name=""/>
        <p:cNvGrpSpPr/>
        <p:nvPr/>
      </p:nvGrpSpPr>
      <p:grpSpPr>
        <a:xfrm>
          <a:off x="0" y="0"/>
          <a:ext cx="0" cy="0"/>
          <a:chOff x="0" y="0"/>
          <a:chExt cx="0" cy="0"/>
        </a:xfrm>
      </p:grpSpPr>
      <p:sp>
        <p:nvSpPr>
          <p:cNvPr name="TextBox 2" id="2"/>
          <p:cNvSpPr txBox="true"/>
          <p:nvPr/>
        </p:nvSpPr>
        <p:spPr>
          <a:xfrm rot="0">
            <a:off x="785678" y="149923"/>
            <a:ext cx="9738141" cy="1052740"/>
          </a:xfrm>
          <a:prstGeom prst="rect">
            <a:avLst/>
          </a:prstGeom>
        </p:spPr>
        <p:txBody>
          <a:bodyPr anchor="t" rtlCol="false" tIns="0" lIns="0" bIns="0" rIns="0">
            <a:spAutoFit/>
          </a:bodyPr>
          <a:lstStyle/>
          <a:p>
            <a:pPr algn="ctr" marL="0" indent="0" lvl="0">
              <a:lnSpc>
                <a:spcPts val="8124"/>
              </a:lnSpc>
              <a:spcBef>
                <a:spcPct val="0"/>
              </a:spcBef>
            </a:pPr>
            <a:r>
              <a:rPr lang="en-US" b="true" sz="5803">
                <a:solidFill>
                  <a:srgbClr val="05066D"/>
                </a:solidFill>
                <a:latin typeface="Poppins Bold"/>
                <a:ea typeface="Poppins Bold"/>
                <a:cs typeface="Poppins Bold"/>
                <a:sym typeface="Poppins Bold"/>
              </a:rPr>
              <a:t>FEATURE ENGINEERING</a:t>
            </a:r>
          </a:p>
        </p:txBody>
      </p:sp>
      <p:grpSp>
        <p:nvGrpSpPr>
          <p:cNvPr name="Group 3" id="3"/>
          <p:cNvGrpSpPr/>
          <p:nvPr/>
        </p:nvGrpSpPr>
        <p:grpSpPr>
          <a:xfrm rot="0">
            <a:off x="1385082" y="1883951"/>
            <a:ext cx="15517836" cy="5914644"/>
            <a:chOff x="0" y="0"/>
            <a:chExt cx="2142921" cy="816777"/>
          </a:xfrm>
        </p:grpSpPr>
        <p:sp>
          <p:nvSpPr>
            <p:cNvPr name="Freeform 4" id="4"/>
            <p:cNvSpPr/>
            <p:nvPr/>
          </p:nvSpPr>
          <p:spPr>
            <a:xfrm flipH="false" flipV="false" rot="0">
              <a:off x="0" y="0"/>
              <a:ext cx="2142921" cy="816777"/>
            </a:xfrm>
            <a:custGeom>
              <a:avLst/>
              <a:gdLst/>
              <a:ahLst/>
              <a:cxnLst/>
              <a:rect r="r" b="b" t="t" l="l"/>
              <a:pathLst>
                <a:path h="816777" w="2142921">
                  <a:moveTo>
                    <a:pt x="8481" y="0"/>
                  </a:moveTo>
                  <a:lnTo>
                    <a:pt x="2134439" y="0"/>
                  </a:lnTo>
                  <a:cubicBezTo>
                    <a:pt x="2136689" y="0"/>
                    <a:pt x="2138846" y="894"/>
                    <a:pt x="2140436" y="2484"/>
                  </a:cubicBezTo>
                  <a:cubicBezTo>
                    <a:pt x="2142027" y="4075"/>
                    <a:pt x="2142921" y="6232"/>
                    <a:pt x="2142921" y="8481"/>
                  </a:cubicBezTo>
                  <a:lnTo>
                    <a:pt x="2142921" y="808296"/>
                  </a:lnTo>
                  <a:cubicBezTo>
                    <a:pt x="2142921" y="810545"/>
                    <a:pt x="2142027" y="812702"/>
                    <a:pt x="2140436" y="814293"/>
                  </a:cubicBezTo>
                  <a:cubicBezTo>
                    <a:pt x="2138846" y="815883"/>
                    <a:pt x="2136689" y="816777"/>
                    <a:pt x="2134439" y="816777"/>
                  </a:cubicBezTo>
                  <a:lnTo>
                    <a:pt x="8481" y="816777"/>
                  </a:lnTo>
                  <a:cubicBezTo>
                    <a:pt x="6232" y="816777"/>
                    <a:pt x="4075" y="815883"/>
                    <a:pt x="2484" y="814293"/>
                  </a:cubicBezTo>
                  <a:cubicBezTo>
                    <a:pt x="894" y="812702"/>
                    <a:pt x="0" y="810545"/>
                    <a:pt x="0" y="808296"/>
                  </a:cubicBezTo>
                  <a:lnTo>
                    <a:pt x="0" y="8481"/>
                  </a:lnTo>
                  <a:cubicBezTo>
                    <a:pt x="0" y="6232"/>
                    <a:pt x="894" y="4075"/>
                    <a:pt x="2484" y="2484"/>
                  </a:cubicBezTo>
                  <a:cubicBezTo>
                    <a:pt x="4075" y="894"/>
                    <a:pt x="6232" y="0"/>
                    <a:pt x="8481" y="0"/>
                  </a:cubicBezTo>
                  <a:close/>
                </a:path>
              </a:pathLst>
            </a:custGeom>
            <a:solidFill>
              <a:srgbClr val="E4EEFF">
                <a:alpha val="56863"/>
              </a:srgbClr>
            </a:solidFill>
            <a:ln cap="sq">
              <a:noFill/>
              <a:prstDash val="solid"/>
              <a:miter/>
            </a:ln>
          </p:spPr>
        </p:sp>
        <p:sp>
          <p:nvSpPr>
            <p:cNvPr name="TextBox 5" id="5"/>
            <p:cNvSpPr txBox="true"/>
            <p:nvPr/>
          </p:nvSpPr>
          <p:spPr>
            <a:xfrm>
              <a:off x="0" y="-47625"/>
              <a:ext cx="2142921" cy="864402"/>
            </a:xfrm>
            <a:prstGeom prst="rect">
              <a:avLst/>
            </a:prstGeom>
          </p:spPr>
          <p:txBody>
            <a:bodyPr anchor="ctr" rtlCol="false" tIns="50800" lIns="50800" bIns="50800" rIns="50800"/>
            <a:lstStyle/>
            <a:p>
              <a:pPr algn="l">
                <a:lnSpc>
                  <a:spcPts val="4139"/>
                </a:lnSpc>
              </a:pPr>
              <a:r>
                <a:rPr lang="en-US" sz="2999" spc="293">
                  <a:solidFill>
                    <a:srgbClr val="05066D">
                      <a:alpha val="56863"/>
                    </a:srgbClr>
                  </a:solidFill>
                  <a:latin typeface="Montserrat"/>
                  <a:ea typeface="Montserrat"/>
                  <a:cs typeface="Montserrat"/>
                  <a:sym typeface="Montserrat"/>
                </a:rPr>
                <a:t>• Derived Columns:</a:t>
              </a:r>
            </a:p>
            <a:p>
              <a:pPr algn="l">
                <a:lnSpc>
                  <a:spcPts val="4139"/>
                </a:lnSpc>
              </a:pPr>
              <a:r>
                <a:rPr lang="en-US" sz="2999" spc="293">
                  <a:solidFill>
                    <a:srgbClr val="05066D">
                      <a:alpha val="56863"/>
                    </a:srgbClr>
                  </a:solidFill>
                  <a:latin typeface="Montserrat"/>
                  <a:ea typeface="Montserrat"/>
                  <a:cs typeface="Montserrat"/>
                  <a:sym typeface="Montserrat"/>
                </a:rPr>
                <a:t>o </a:t>
              </a:r>
              <a:r>
                <a:rPr lang="en-US" sz="2999" spc="293" b="true">
                  <a:solidFill>
                    <a:srgbClr val="05066D">
                      <a:alpha val="56863"/>
                    </a:srgbClr>
                  </a:solidFill>
                  <a:latin typeface="Montserrat Bold"/>
                  <a:ea typeface="Montserrat Bold"/>
                  <a:cs typeface="Montserrat Bold"/>
                  <a:sym typeface="Montserrat Bold"/>
                </a:rPr>
                <a:t>Predicted_LOS(Days):</a:t>
              </a:r>
              <a:r>
                <a:rPr lang="en-US" sz="2999" spc="293">
                  <a:solidFill>
                    <a:srgbClr val="05066D">
                      <a:alpha val="56863"/>
                    </a:srgbClr>
                  </a:solidFill>
                  <a:latin typeface="Montserrat"/>
                  <a:ea typeface="Montserrat"/>
                  <a:cs typeface="Montserrat"/>
                  <a:sym typeface="Montserrat"/>
                </a:rPr>
                <a:t> Cancer Stage*1 + Treatment_LOS +</a:t>
              </a:r>
            </a:p>
            <a:p>
              <a:pPr algn="l">
                <a:lnSpc>
                  <a:spcPts val="4139"/>
                </a:lnSpc>
              </a:pPr>
              <a:r>
                <a:rPr lang="en-US" sz="2999" spc="293">
                  <a:solidFill>
                    <a:srgbClr val="05066D">
                      <a:alpha val="56863"/>
                    </a:srgbClr>
                  </a:solidFill>
                  <a:latin typeface="Montserrat"/>
                  <a:ea typeface="Montserrat"/>
                  <a:cs typeface="Montserrat"/>
                  <a:sym typeface="Montserrat"/>
                </a:rPr>
                <a:t>Immune*3 + Age/20 + Tumor Size*0.25 + Diet_LOS +</a:t>
              </a:r>
            </a:p>
            <a:p>
              <a:pPr algn="l">
                <a:lnSpc>
                  <a:spcPts val="4139"/>
                </a:lnSpc>
              </a:pPr>
              <a:r>
                <a:rPr lang="en-US" sz="2999" spc="293">
                  <a:solidFill>
                    <a:srgbClr val="05066D">
                      <a:alpha val="56863"/>
                    </a:srgbClr>
                  </a:solidFill>
                  <a:latin typeface="Montserrat"/>
                  <a:ea typeface="Montserrat"/>
                  <a:cs typeface="Montserrat"/>
                  <a:sym typeface="Montserrat"/>
                </a:rPr>
                <a:t>(Tobacco+Alcohol)*1 - Early*5.</a:t>
              </a:r>
            </a:p>
            <a:p>
              <a:pPr algn="l">
                <a:lnSpc>
                  <a:spcPts val="4139"/>
                </a:lnSpc>
              </a:pPr>
              <a:r>
                <a:rPr lang="en-US" sz="2999" spc="293">
                  <a:solidFill>
                    <a:srgbClr val="05066D">
                      <a:alpha val="56863"/>
                    </a:srgbClr>
                  </a:solidFill>
                  <a:latin typeface="Montserrat"/>
                  <a:ea typeface="Montserrat"/>
                  <a:cs typeface="Montserrat"/>
                  <a:sym typeface="Montserrat"/>
                </a:rPr>
                <a:t>o </a:t>
              </a:r>
              <a:r>
                <a:rPr lang="en-US" sz="2999" spc="293" b="true">
                  <a:solidFill>
                    <a:srgbClr val="05066D">
                      <a:alpha val="56863"/>
                    </a:srgbClr>
                  </a:solidFill>
                  <a:latin typeface="Montserrat Bold"/>
                  <a:ea typeface="Montserrat Bold"/>
                  <a:cs typeface="Montserrat Bold"/>
                  <a:sym typeface="Montserrat Bold"/>
                </a:rPr>
                <a:t>Predicted_Recovery(Days):</a:t>
              </a:r>
              <a:r>
                <a:rPr lang="en-US" sz="2999" spc="293">
                  <a:solidFill>
                    <a:srgbClr val="05066D">
                      <a:alpha val="56863"/>
                    </a:srgbClr>
                  </a:solidFill>
                  <a:latin typeface="Montserrat"/>
                  <a:ea typeface="Montserrat"/>
                  <a:cs typeface="Montserrat"/>
                  <a:sym typeface="Montserrat"/>
                </a:rPr>
                <a:t> Cancer Stage*20 +</a:t>
              </a:r>
            </a:p>
            <a:p>
              <a:pPr algn="l">
                <a:lnSpc>
                  <a:spcPts val="4139"/>
                </a:lnSpc>
              </a:pPr>
              <a:r>
                <a:rPr lang="en-US" sz="2999" spc="293">
                  <a:solidFill>
                    <a:srgbClr val="05066D">
                      <a:alpha val="56863"/>
                    </a:srgbClr>
                  </a:solidFill>
                  <a:latin typeface="Montserrat"/>
                  <a:ea typeface="Montserrat"/>
                  <a:cs typeface="Montserrat"/>
                  <a:sym typeface="Montserrat"/>
                </a:rPr>
                <a:t>Treatment_Recovery + Immune*10 + Age*0.3 + Tumor Size*1.2 +</a:t>
              </a:r>
            </a:p>
            <a:p>
              <a:pPr algn="l">
                <a:lnSpc>
                  <a:spcPts val="4139"/>
                </a:lnSpc>
              </a:pPr>
              <a:r>
                <a:rPr lang="en-US" sz="2999" spc="293">
                  <a:solidFill>
                    <a:srgbClr val="05066D">
                      <a:alpha val="56863"/>
                    </a:srgbClr>
                  </a:solidFill>
                  <a:latin typeface="Montserrat"/>
                  <a:ea typeface="Montserrat"/>
                  <a:cs typeface="Montserrat"/>
                  <a:sym typeface="Montserrat"/>
                </a:rPr>
                <a:t>Diet_Recovery + (Tobacco+Alcohol)*6 - Early*30.</a:t>
              </a:r>
            </a:p>
            <a:p>
              <a:pPr algn="l">
                <a:lnSpc>
                  <a:spcPts val="4139"/>
                </a:lnSpc>
              </a:pPr>
              <a:r>
                <a:rPr lang="en-US" sz="2999" spc="293">
                  <a:solidFill>
                    <a:srgbClr val="05066D">
                      <a:alpha val="56863"/>
                    </a:srgbClr>
                  </a:solidFill>
                  <a:latin typeface="Montserrat"/>
                  <a:ea typeface="Montserrat"/>
                  <a:cs typeface="Montserrat"/>
                  <a:sym typeface="Montserrat"/>
                </a:rPr>
                <a:t>o </a:t>
              </a:r>
              <a:r>
                <a:rPr lang="en-US" sz="2999" spc="293" b="true">
                  <a:solidFill>
                    <a:srgbClr val="05066D">
                      <a:alpha val="56863"/>
                    </a:srgbClr>
                  </a:solidFill>
                  <a:latin typeface="Montserrat Bold"/>
                  <a:ea typeface="Montserrat Bold"/>
                  <a:cs typeface="Montserrat Bold"/>
                  <a:sym typeface="Montserrat Bold"/>
                </a:rPr>
                <a:t>Date_of_Diagnosis:</a:t>
              </a:r>
              <a:r>
                <a:rPr lang="en-US" sz="2999" spc="293">
                  <a:solidFill>
                    <a:srgbClr val="05066D">
                      <a:alpha val="56863"/>
                    </a:srgbClr>
                  </a:solidFill>
                  <a:latin typeface="Montserrat"/>
                  <a:ea typeface="Montserrat"/>
                  <a:cs typeface="Montserrat"/>
                  <a:sym typeface="Montserrat"/>
                </a:rPr>
                <a:t> Probabilistic year selection (2018-2024) with</a:t>
              </a:r>
            </a:p>
            <a:p>
              <a:pPr algn="l">
                <a:lnSpc>
                  <a:spcPts val="4139"/>
                </a:lnSpc>
              </a:pPr>
              <a:r>
                <a:rPr lang="en-US" sz="2999" spc="293">
                  <a:solidFill>
                    <a:srgbClr val="05066D">
                      <a:alpha val="56863"/>
                    </a:srgbClr>
                  </a:solidFill>
                  <a:latin typeface="Montserrat"/>
                  <a:ea typeface="Montserrat"/>
                  <a:cs typeface="Montserrat"/>
                  <a:sym typeface="Montserrat"/>
                </a:rPr>
                <a:t>weights, random day within year.</a:t>
              </a:r>
            </a:p>
            <a:p>
              <a:pPr algn="l">
                <a:lnSpc>
                  <a:spcPts val="4139"/>
                </a:lnSpc>
              </a:pPr>
              <a:r>
                <a:rPr lang="en-US" sz="2999" spc="293">
                  <a:solidFill>
                    <a:srgbClr val="05066D">
                      <a:alpha val="56863"/>
                    </a:srgbClr>
                  </a:solidFill>
                  <a:latin typeface="Montserrat"/>
                  <a:ea typeface="Montserrat"/>
                  <a:cs typeface="Montserrat"/>
                  <a:sym typeface="Montserrat"/>
                </a:rPr>
                <a:t>o</a:t>
              </a:r>
              <a:r>
                <a:rPr lang="en-US" sz="2999" spc="293" b="true">
                  <a:solidFill>
                    <a:srgbClr val="05066D">
                      <a:alpha val="56863"/>
                    </a:srgbClr>
                  </a:solidFill>
                  <a:latin typeface="Montserrat Bold"/>
                  <a:ea typeface="Montserrat Bold"/>
                  <a:cs typeface="Montserrat Bold"/>
                  <a:sym typeface="Montserrat Bold"/>
                </a:rPr>
                <a:t> Year_of_Diagnosis:</a:t>
              </a:r>
              <a:r>
                <a:rPr lang="en-US" sz="2999" spc="293">
                  <a:solidFill>
                    <a:srgbClr val="05066D">
                      <a:alpha val="56863"/>
                    </a:srgbClr>
                  </a:solidFill>
                  <a:latin typeface="Montserrat"/>
                  <a:ea typeface="Montserrat"/>
                  <a:cs typeface="Montserrat"/>
                  <a:sym typeface="Montserrat"/>
                </a:rPr>
                <a:t> Extracting Year from Date_of_Diagnosis.</a:t>
              </a:r>
            </a:p>
            <a:p>
              <a:pPr algn="l">
                <a:lnSpc>
                  <a:spcPts val="4139"/>
                </a:lnSpc>
              </a:pPr>
              <a:r>
                <a:rPr lang="en-US" sz="2999" spc="293">
                  <a:solidFill>
                    <a:srgbClr val="05066D">
                      <a:alpha val="56863"/>
                    </a:srgbClr>
                  </a:solidFill>
                  <a:latin typeface="Montserrat"/>
                  <a:ea typeface="Montserrat"/>
                  <a:cs typeface="Montserrat"/>
                  <a:sym typeface="Montserrat"/>
                </a:rPr>
                <a:t>o </a:t>
              </a:r>
              <a:r>
                <a:rPr lang="en-US" sz="2999" spc="293" b="true">
                  <a:solidFill>
                    <a:srgbClr val="05066D">
                      <a:alpha val="56863"/>
                    </a:srgbClr>
                  </a:solidFill>
                  <a:latin typeface="Montserrat Bold"/>
                  <a:ea typeface="Montserrat Bold"/>
                  <a:cs typeface="Montserrat Bold"/>
                  <a:sym typeface="Montserrat Bold"/>
                </a:rPr>
                <a:t>Age_Group:</a:t>
              </a:r>
              <a:r>
                <a:rPr lang="en-US" sz="2999" spc="293">
                  <a:solidFill>
                    <a:srgbClr val="05066D">
                      <a:alpha val="56863"/>
                    </a:srgbClr>
                  </a:solidFill>
                  <a:latin typeface="Montserrat"/>
                  <a:ea typeface="Montserrat"/>
                  <a:cs typeface="Montserrat"/>
                  <a:sym typeface="Montserrat"/>
                </a:rPr>
                <a:t> Classification Age column into 5 categories</a:t>
              </a:r>
            </a:p>
          </p:txBody>
        </p:sp>
      </p:grpSp>
      <p:sp>
        <p:nvSpPr>
          <p:cNvPr name="Freeform 6" id="6"/>
          <p:cNvSpPr/>
          <p:nvPr/>
        </p:nvSpPr>
        <p:spPr>
          <a:xfrm flipH="false" flipV="false" rot="0">
            <a:off x="-1140308" y="-958345"/>
            <a:ext cx="2630125" cy="3974090"/>
          </a:xfrm>
          <a:custGeom>
            <a:avLst/>
            <a:gdLst/>
            <a:ahLst/>
            <a:cxnLst/>
            <a:rect r="r" b="b" t="t" l="l"/>
            <a:pathLst>
              <a:path h="3974090" w="2630125">
                <a:moveTo>
                  <a:pt x="0" y="0"/>
                </a:moveTo>
                <a:lnTo>
                  <a:pt x="2630126" y="0"/>
                </a:lnTo>
                <a:lnTo>
                  <a:pt x="2630126" y="3974090"/>
                </a:lnTo>
                <a:lnTo>
                  <a:pt x="0" y="3974090"/>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true" rot="1704061">
            <a:off x="14985535" y="6516214"/>
            <a:ext cx="4991149" cy="7541571"/>
          </a:xfrm>
          <a:custGeom>
            <a:avLst/>
            <a:gdLst/>
            <a:ahLst/>
            <a:cxnLst/>
            <a:rect r="r" b="b" t="t" l="l"/>
            <a:pathLst>
              <a:path h="7541571" w="4991149">
                <a:moveTo>
                  <a:pt x="4991149" y="7541572"/>
                </a:moveTo>
                <a:lnTo>
                  <a:pt x="0" y="7541572"/>
                </a:lnTo>
                <a:lnTo>
                  <a:pt x="0" y="0"/>
                </a:lnTo>
                <a:lnTo>
                  <a:pt x="4991149" y="0"/>
                </a:lnTo>
                <a:lnTo>
                  <a:pt x="4991149" y="7541572"/>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801976" y="0"/>
            <a:ext cx="2201885" cy="3161975"/>
          </a:xfrm>
          <a:custGeom>
            <a:avLst/>
            <a:gdLst/>
            <a:ahLst/>
            <a:cxnLst/>
            <a:rect r="r" b="b" t="t" l="l"/>
            <a:pathLst>
              <a:path h="3161975" w="2201885">
                <a:moveTo>
                  <a:pt x="0" y="0"/>
                </a:moveTo>
                <a:lnTo>
                  <a:pt x="2201884" y="0"/>
                </a:lnTo>
                <a:lnTo>
                  <a:pt x="2201884" y="3161975"/>
                </a:lnTo>
                <a:lnTo>
                  <a:pt x="0" y="31619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BFAF8"/>
        </a:solidFill>
      </p:bgPr>
    </p:bg>
    <p:spTree>
      <p:nvGrpSpPr>
        <p:cNvPr id="1" name=""/>
        <p:cNvGrpSpPr/>
        <p:nvPr/>
      </p:nvGrpSpPr>
      <p:grpSpPr>
        <a:xfrm>
          <a:off x="0" y="0"/>
          <a:ext cx="0" cy="0"/>
          <a:chOff x="0" y="0"/>
          <a:chExt cx="0" cy="0"/>
        </a:xfrm>
      </p:grpSpPr>
      <p:sp>
        <p:nvSpPr>
          <p:cNvPr name="TextBox 2" id="2"/>
          <p:cNvSpPr txBox="true"/>
          <p:nvPr/>
        </p:nvSpPr>
        <p:spPr>
          <a:xfrm rot="0">
            <a:off x="-1831599" y="-24040"/>
            <a:ext cx="9738141" cy="1052740"/>
          </a:xfrm>
          <a:prstGeom prst="rect">
            <a:avLst/>
          </a:prstGeom>
        </p:spPr>
        <p:txBody>
          <a:bodyPr anchor="t" rtlCol="false" tIns="0" lIns="0" bIns="0" rIns="0">
            <a:spAutoFit/>
          </a:bodyPr>
          <a:lstStyle/>
          <a:p>
            <a:pPr algn="ctr" marL="0" indent="0" lvl="0">
              <a:lnSpc>
                <a:spcPts val="8124"/>
              </a:lnSpc>
              <a:spcBef>
                <a:spcPct val="0"/>
              </a:spcBef>
            </a:pPr>
            <a:r>
              <a:rPr lang="en-US" b="true" sz="5803">
                <a:solidFill>
                  <a:srgbClr val="05066D"/>
                </a:solidFill>
                <a:latin typeface="Poppins Bold"/>
                <a:ea typeface="Poppins Bold"/>
                <a:cs typeface="Poppins Bold"/>
                <a:sym typeface="Poppins Bold"/>
              </a:rPr>
              <a:t>EXAMPLES:</a:t>
            </a:r>
          </a:p>
        </p:txBody>
      </p:sp>
      <p:sp>
        <p:nvSpPr>
          <p:cNvPr name="Freeform 3" id="3"/>
          <p:cNvSpPr/>
          <p:nvPr/>
        </p:nvSpPr>
        <p:spPr>
          <a:xfrm flipH="false" flipV="false" rot="0">
            <a:off x="-1315063" y="-1839636"/>
            <a:ext cx="2630125" cy="3974090"/>
          </a:xfrm>
          <a:custGeom>
            <a:avLst/>
            <a:gdLst/>
            <a:ahLst/>
            <a:cxnLst/>
            <a:rect r="r" b="b" t="t" l="l"/>
            <a:pathLst>
              <a:path h="3974090" w="2630125">
                <a:moveTo>
                  <a:pt x="0" y="0"/>
                </a:moveTo>
                <a:lnTo>
                  <a:pt x="2630126" y="0"/>
                </a:lnTo>
                <a:lnTo>
                  <a:pt x="2630126" y="3974091"/>
                </a:lnTo>
                <a:lnTo>
                  <a:pt x="0" y="3974091"/>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true" rot="1704061">
            <a:off x="16709105" y="6890918"/>
            <a:ext cx="4991149" cy="7541571"/>
          </a:xfrm>
          <a:custGeom>
            <a:avLst/>
            <a:gdLst/>
            <a:ahLst/>
            <a:cxnLst/>
            <a:rect r="r" b="b" t="t" l="l"/>
            <a:pathLst>
              <a:path h="7541571" w="4991149">
                <a:moveTo>
                  <a:pt x="4991149" y="7541571"/>
                </a:moveTo>
                <a:lnTo>
                  <a:pt x="0" y="7541571"/>
                </a:lnTo>
                <a:lnTo>
                  <a:pt x="0" y="0"/>
                </a:lnTo>
                <a:lnTo>
                  <a:pt x="4991149" y="0"/>
                </a:lnTo>
                <a:lnTo>
                  <a:pt x="4991149" y="7541571"/>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349411" y="1444841"/>
            <a:ext cx="8794589" cy="7397318"/>
          </a:xfrm>
          <a:custGeom>
            <a:avLst/>
            <a:gdLst/>
            <a:ahLst/>
            <a:cxnLst/>
            <a:rect r="r" b="b" t="t" l="l"/>
            <a:pathLst>
              <a:path h="7397318" w="8794589">
                <a:moveTo>
                  <a:pt x="0" y="0"/>
                </a:moveTo>
                <a:lnTo>
                  <a:pt x="8794589" y="0"/>
                </a:lnTo>
                <a:lnTo>
                  <a:pt x="8794589" y="7397318"/>
                </a:lnTo>
                <a:lnTo>
                  <a:pt x="0" y="7397318"/>
                </a:lnTo>
                <a:lnTo>
                  <a:pt x="0" y="0"/>
                </a:lnTo>
                <a:close/>
              </a:path>
            </a:pathLst>
          </a:custGeom>
          <a:blipFill>
            <a:blip r:embed="rId4"/>
            <a:stretch>
              <a:fillRect l="0" t="0" r="0" b="0"/>
            </a:stretch>
          </a:blipFill>
        </p:spPr>
      </p:sp>
      <p:sp>
        <p:nvSpPr>
          <p:cNvPr name="Freeform 6" id="6"/>
          <p:cNvSpPr/>
          <p:nvPr/>
        </p:nvSpPr>
        <p:spPr>
          <a:xfrm flipH="false" flipV="false" rot="0">
            <a:off x="9144000" y="1444841"/>
            <a:ext cx="8794589" cy="7397318"/>
          </a:xfrm>
          <a:custGeom>
            <a:avLst/>
            <a:gdLst/>
            <a:ahLst/>
            <a:cxnLst/>
            <a:rect r="r" b="b" t="t" l="l"/>
            <a:pathLst>
              <a:path h="7397318" w="8794589">
                <a:moveTo>
                  <a:pt x="0" y="0"/>
                </a:moveTo>
                <a:lnTo>
                  <a:pt x="8794589" y="0"/>
                </a:lnTo>
                <a:lnTo>
                  <a:pt x="8794589" y="7397318"/>
                </a:lnTo>
                <a:lnTo>
                  <a:pt x="0" y="7397318"/>
                </a:lnTo>
                <a:lnTo>
                  <a:pt x="0" y="0"/>
                </a:lnTo>
                <a:close/>
              </a:path>
            </a:pathLst>
          </a:custGeom>
          <a:blipFill>
            <a:blip r:embed="rId5"/>
            <a:stretch>
              <a:fillRect l="0" t="0" r="0" b="0"/>
            </a:stretch>
          </a:blipFill>
        </p:spPr>
      </p:sp>
      <p:sp>
        <p:nvSpPr>
          <p:cNvPr name="Freeform 7" id="7"/>
          <p:cNvSpPr/>
          <p:nvPr/>
        </p:nvSpPr>
        <p:spPr>
          <a:xfrm flipH="false" flipV="false" rot="0">
            <a:off x="349411" y="7818660"/>
            <a:ext cx="1747624" cy="2046998"/>
          </a:xfrm>
          <a:custGeom>
            <a:avLst/>
            <a:gdLst/>
            <a:ahLst/>
            <a:cxnLst/>
            <a:rect r="r" b="b" t="t" l="l"/>
            <a:pathLst>
              <a:path h="2046998" w="1747624">
                <a:moveTo>
                  <a:pt x="0" y="0"/>
                </a:moveTo>
                <a:lnTo>
                  <a:pt x="1747624" y="0"/>
                </a:lnTo>
                <a:lnTo>
                  <a:pt x="1747624" y="2046998"/>
                </a:lnTo>
                <a:lnTo>
                  <a:pt x="0" y="204699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BFAF8"/>
        </a:solidFill>
      </p:bgPr>
    </p:bg>
    <p:spTree>
      <p:nvGrpSpPr>
        <p:cNvPr id="1" name=""/>
        <p:cNvGrpSpPr/>
        <p:nvPr/>
      </p:nvGrpSpPr>
      <p:grpSpPr>
        <a:xfrm>
          <a:off x="0" y="0"/>
          <a:ext cx="0" cy="0"/>
          <a:chOff x="0" y="0"/>
          <a:chExt cx="0" cy="0"/>
        </a:xfrm>
      </p:grpSpPr>
      <p:sp>
        <p:nvSpPr>
          <p:cNvPr name="TextBox 2" id="2"/>
          <p:cNvSpPr txBox="true"/>
          <p:nvPr/>
        </p:nvSpPr>
        <p:spPr>
          <a:xfrm rot="0">
            <a:off x="642788" y="-97745"/>
            <a:ext cx="17259300" cy="2081440"/>
          </a:xfrm>
          <a:prstGeom prst="rect">
            <a:avLst/>
          </a:prstGeom>
        </p:spPr>
        <p:txBody>
          <a:bodyPr anchor="t" rtlCol="false" tIns="0" lIns="0" bIns="0" rIns="0">
            <a:spAutoFit/>
          </a:bodyPr>
          <a:lstStyle/>
          <a:p>
            <a:pPr algn="ctr" marL="0" indent="0" lvl="0">
              <a:lnSpc>
                <a:spcPts val="8124"/>
              </a:lnSpc>
              <a:spcBef>
                <a:spcPct val="0"/>
              </a:spcBef>
            </a:pPr>
            <a:r>
              <a:rPr lang="en-US" b="true" sz="5803">
                <a:solidFill>
                  <a:srgbClr val="05066D"/>
                </a:solidFill>
                <a:latin typeface="Poppins Bold"/>
                <a:ea typeface="Poppins Bold"/>
                <a:cs typeface="Poppins Bold"/>
                <a:sym typeface="Poppins Bold"/>
              </a:rPr>
              <a:t>CANCER DIAGNOSIS ACCORDING TO AGE GROUP</a:t>
            </a:r>
          </a:p>
        </p:txBody>
      </p:sp>
      <p:sp>
        <p:nvSpPr>
          <p:cNvPr name="Freeform 3" id="3"/>
          <p:cNvSpPr/>
          <p:nvPr/>
        </p:nvSpPr>
        <p:spPr>
          <a:xfrm flipH="false" flipV="false" rot="0">
            <a:off x="-991614" y="-1032050"/>
            <a:ext cx="2630125" cy="3974090"/>
          </a:xfrm>
          <a:custGeom>
            <a:avLst/>
            <a:gdLst/>
            <a:ahLst/>
            <a:cxnLst/>
            <a:rect r="r" b="b" t="t" l="l"/>
            <a:pathLst>
              <a:path h="3974090" w="2630125">
                <a:moveTo>
                  <a:pt x="0" y="0"/>
                </a:moveTo>
                <a:lnTo>
                  <a:pt x="2630125" y="0"/>
                </a:lnTo>
                <a:lnTo>
                  <a:pt x="2630125" y="3974090"/>
                </a:lnTo>
                <a:lnTo>
                  <a:pt x="0" y="3974090"/>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true" rot="1704061">
            <a:off x="16279476" y="6516214"/>
            <a:ext cx="4991149" cy="7541571"/>
          </a:xfrm>
          <a:custGeom>
            <a:avLst/>
            <a:gdLst/>
            <a:ahLst/>
            <a:cxnLst/>
            <a:rect r="r" b="b" t="t" l="l"/>
            <a:pathLst>
              <a:path h="7541571" w="4991149">
                <a:moveTo>
                  <a:pt x="4991149" y="7541572"/>
                </a:moveTo>
                <a:lnTo>
                  <a:pt x="0" y="7541572"/>
                </a:lnTo>
                <a:lnTo>
                  <a:pt x="0" y="0"/>
                </a:lnTo>
                <a:lnTo>
                  <a:pt x="4991149" y="0"/>
                </a:lnTo>
                <a:lnTo>
                  <a:pt x="4991149" y="7541572"/>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909990"/>
            <a:ext cx="16487477" cy="6932001"/>
          </a:xfrm>
          <a:custGeom>
            <a:avLst/>
            <a:gdLst/>
            <a:ahLst/>
            <a:cxnLst/>
            <a:rect r="r" b="b" t="t" l="l"/>
            <a:pathLst>
              <a:path h="6932001" w="16487477">
                <a:moveTo>
                  <a:pt x="0" y="0"/>
                </a:moveTo>
                <a:lnTo>
                  <a:pt x="16487477" y="0"/>
                </a:lnTo>
                <a:lnTo>
                  <a:pt x="16487477" y="6932002"/>
                </a:lnTo>
                <a:lnTo>
                  <a:pt x="0" y="6932002"/>
                </a:lnTo>
                <a:lnTo>
                  <a:pt x="0" y="0"/>
                </a:lnTo>
                <a:close/>
              </a:path>
            </a:pathLst>
          </a:custGeom>
          <a:blipFill>
            <a:blip r:embed="rId4"/>
            <a:stretch>
              <a:fillRect l="0" t="-22320" r="0" b="0"/>
            </a:stretch>
          </a:blipFill>
        </p:spPr>
      </p:sp>
      <p:sp>
        <p:nvSpPr>
          <p:cNvPr name="Freeform 6" id="6"/>
          <p:cNvSpPr/>
          <p:nvPr/>
        </p:nvSpPr>
        <p:spPr>
          <a:xfrm flipH="false" flipV="false" rot="0">
            <a:off x="1028700" y="7465562"/>
            <a:ext cx="2677156" cy="2752859"/>
          </a:xfrm>
          <a:custGeom>
            <a:avLst/>
            <a:gdLst/>
            <a:ahLst/>
            <a:cxnLst/>
            <a:rect r="r" b="b" t="t" l="l"/>
            <a:pathLst>
              <a:path h="2752859" w="2677156">
                <a:moveTo>
                  <a:pt x="0" y="0"/>
                </a:moveTo>
                <a:lnTo>
                  <a:pt x="2677156" y="0"/>
                </a:lnTo>
                <a:lnTo>
                  <a:pt x="2677156" y="2752859"/>
                </a:lnTo>
                <a:lnTo>
                  <a:pt x="0" y="275285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BFAF8"/>
        </a:solidFill>
      </p:bgPr>
    </p:bg>
    <p:spTree>
      <p:nvGrpSpPr>
        <p:cNvPr id="1" name=""/>
        <p:cNvGrpSpPr/>
        <p:nvPr/>
      </p:nvGrpSpPr>
      <p:grpSpPr>
        <a:xfrm>
          <a:off x="0" y="0"/>
          <a:ext cx="0" cy="0"/>
          <a:chOff x="0" y="0"/>
          <a:chExt cx="0" cy="0"/>
        </a:xfrm>
      </p:grpSpPr>
      <p:sp>
        <p:nvSpPr>
          <p:cNvPr name="TextBox 2" id="2"/>
          <p:cNvSpPr txBox="true"/>
          <p:nvPr/>
        </p:nvSpPr>
        <p:spPr>
          <a:xfrm rot="0">
            <a:off x="1601180" y="-171450"/>
            <a:ext cx="12548495" cy="1052740"/>
          </a:xfrm>
          <a:prstGeom prst="rect">
            <a:avLst/>
          </a:prstGeom>
        </p:spPr>
        <p:txBody>
          <a:bodyPr anchor="t" rtlCol="false" tIns="0" lIns="0" bIns="0" rIns="0">
            <a:spAutoFit/>
          </a:bodyPr>
          <a:lstStyle/>
          <a:p>
            <a:pPr algn="ctr" marL="0" indent="0" lvl="0">
              <a:lnSpc>
                <a:spcPts val="8124"/>
              </a:lnSpc>
              <a:spcBef>
                <a:spcPct val="0"/>
              </a:spcBef>
            </a:pPr>
            <a:r>
              <a:rPr lang="en-US" b="true" sz="5803">
                <a:solidFill>
                  <a:srgbClr val="05066D"/>
                </a:solidFill>
                <a:latin typeface="Poppins Bold"/>
                <a:ea typeface="Poppins Bold"/>
                <a:cs typeface="Poppins Bold"/>
                <a:sym typeface="Poppins Bold"/>
              </a:rPr>
              <a:t>FACTORS AFFECTING DIAGNOSIS</a:t>
            </a:r>
          </a:p>
        </p:txBody>
      </p:sp>
      <p:sp>
        <p:nvSpPr>
          <p:cNvPr name="Freeform 3" id="3"/>
          <p:cNvSpPr/>
          <p:nvPr/>
        </p:nvSpPr>
        <p:spPr>
          <a:xfrm flipH="false" flipV="false" rot="0">
            <a:off x="-735272" y="-889902"/>
            <a:ext cx="2630125" cy="3974090"/>
          </a:xfrm>
          <a:custGeom>
            <a:avLst/>
            <a:gdLst/>
            <a:ahLst/>
            <a:cxnLst/>
            <a:rect r="r" b="b" t="t" l="l"/>
            <a:pathLst>
              <a:path h="3974090" w="2630125">
                <a:moveTo>
                  <a:pt x="0" y="0"/>
                </a:moveTo>
                <a:lnTo>
                  <a:pt x="2630126" y="0"/>
                </a:lnTo>
                <a:lnTo>
                  <a:pt x="2630126" y="3974091"/>
                </a:lnTo>
                <a:lnTo>
                  <a:pt x="0" y="3974091"/>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true" rot="1704061">
            <a:off x="14340967" y="5876643"/>
            <a:ext cx="4991149" cy="7541571"/>
          </a:xfrm>
          <a:custGeom>
            <a:avLst/>
            <a:gdLst/>
            <a:ahLst/>
            <a:cxnLst/>
            <a:rect r="r" b="b" t="t" l="l"/>
            <a:pathLst>
              <a:path h="7541571" w="4991149">
                <a:moveTo>
                  <a:pt x="4991149" y="7541572"/>
                </a:moveTo>
                <a:lnTo>
                  <a:pt x="0" y="7541572"/>
                </a:lnTo>
                <a:lnTo>
                  <a:pt x="0" y="0"/>
                </a:lnTo>
                <a:lnTo>
                  <a:pt x="4991149" y="0"/>
                </a:lnTo>
                <a:lnTo>
                  <a:pt x="4991149" y="7541572"/>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01180" y="1400988"/>
            <a:ext cx="14903036" cy="5821398"/>
          </a:xfrm>
          <a:custGeom>
            <a:avLst/>
            <a:gdLst/>
            <a:ahLst/>
            <a:cxnLst/>
            <a:rect r="r" b="b" t="t" l="l"/>
            <a:pathLst>
              <a:path h="5821398" w="14903036">
                <a:moveTo>
                  <a:pt x="0" y="0"/>
                </a:moveTo>
                <a:lnTo>
                  <a:pt x="14903035" y="0"/>
                </a:lnTo>
                <a:lnTo>
                  <a:pt x="14903035" y="5821398"/>
                </a:lnTo>
                <a:lnTo>
                  <a:pt x="0" y="5821398"/>
                </a:lnTo>
                <a:lnTo>
                  <a:pt x="0" y="0"/>
                </a:lnTo>
                <a:close/>
              </a:path>
            </a:pathLst>
          </a:custGeom>
          <a:blipFill>
            <a:blip r:embed="rId4"/>
            <a:stretch>
              <a:fillRect l="0" t="0" r="-19572" b="0"/>
            </a:stretch>
          </a:blipFill>
        </p:spPr>
      </p:sp>
      <p:sp>
        <p:nvSpPr>
          <p:cNvPr name="Freeform 6" id="6"/>
          <p:cNvSpPr/>
          <p:nvPr/>
        </p:nvSpPr>
        <p:spPr>
          <a:xfrm flipH="false" flipV="false" rot="0">
            <a:off x="1601180" y="7593519"/>
            <a:ext cx="3109626" cy="1664781"/>
          </a:xfrm>
          <a:custGeom>
            <a:avLst/>
            <a:gdLst/>
            <a:ahLst/>
            <a:cxnLst/>
            <a:rect r="r" b="b" t="t" l="l"/>
            <a:pathLst>
              <a:path h="1664781" w="3109626">
                <a:moveTo>
                  <a:pt x="0" y="0"/>
                </a:moveTo>
                <a:lnTo>
                  <a:pt x="3109625" y="0"/>
                </a:lnTo>
                <a:lnTo>
                  <a:pt x="3109625" y="1664781"/>
                </a:lnTo>
                <a:lnTo>
                  <a:pt x="0" y="1664781"/>
                </a:lnTo>
                <a:lnTo>
                  <a:pt x="0" y="0"/>
                </a:lnTo>
                <a:close/>
              </a:path>
            </a:pathLst>
          </a:custGeom>
          <a:blipFill>
            <a:blip r:embed="rId4"/>
            <a:stretch>
              <a:fillRect l="-473057" t="-87606" r="0" b="-162073"/>
            </a:stretch>
          </a:blipFill>
        </p:spPr>
      </p:sp>
      <p:sp>
        <p:nvSpPr>
          <p:cNvPr name="Freeform 7" id="7"/>
          <p:cNvSpPr/>
          <p:nvPr/>
        </p:nvSpPr>
        <p:spPr>
          <a:xfrm flipH="false" flipV="false" rot="0">
            <a:off x="15980954" y="0"/>
            <a:ext cx="2307046" cy="2437942"/>
          </a:xfrm>
          <a:custGeom>
            <a:avLst/>
            <a:gdLst/>
            <a:ahLst/>
            <a:cxnLst/>
            <a:rect r="r" b="b" t="t" l="l"/>
            <a:pathLst>
              <a:path h="2437942" w="2307046">
                <a:moveTo>
                  <a:pt x="0" y="0"/>
                </a:moveTo>
                <a:lnTo>
                  <a:pt x="2307046" y="0"/>
                </a:lnTo>
                <a:lnTo>
                  <a:pt x="2307046" y="2437942"/>
                </a:lnTo>
                <a:lnTo>
                  <a:pt x="0" y="24379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BFAF8"/>
        </a:solidFill>
      </p:bgPr>
    </p:bg>
    <p:spTree>
      <p:nvGrpSpPr>
        <p:cNvPr id="1" name=""/>
        <p:cNvGrpSpPr/>
        <p:nvPr/>
      </p:nvGrpSpPr>
      <p:grpSpPr>
        <a:xfrm>
          <a:off x="0" y="0"/>
          <a:ext cx="0" cy="0"/>
          <a:chOff x="0" y="0"/>
          <a:chExt cx="0" cy="0"/>
        </a:xfrm>
      </p:grpSpPr>
      <p:sp>
        <p:nvSpPr>
          <p:cNvPr name="Freeform 2" id="2"/>
          <p:cNvSpPr/>
          <p:nvPr/>
        </p:nvSpPr>
        <p:spPr>
          <a:xfrm flipH="false" flipV="false" rot="0">
            <a:off x="-735272" y="-889902"/>
            <a:ext cx="2630125" cy="3974090"/>
          </a:xfrm>
          <a:custGeom>
            <a:avLst/>
            <a:gdLst/>
            <a:ahLst/>
            <a:cxnLst/>
            <a:rect r="r" b="b" t="t" l="l"/>
            <a:pathLst>
              <a:path h="3974090" w="2630125">
                <a:moveTo>
                  <a:pt x="0" y="0"/>
                </a:moveTo>
                <a:lnTo>
                  <a:pt x="2630126" y="0"/>
                </a:lnTo>
                <a:lnTo>
                  <a:pt x="2630126" y="3974091"/>
                </a:lnTo>
                <a:lnTo>
                  <a:pt x="0" y="3974091"/>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1704061">
            <a:off x="14050614" y="5876643"/>
            <a:ext cx="4991149" cy="7541571"/>
          </a:xfrm>
          <a:custGeom>
            <a:avLst/>
            <a:gdLst/>
            <a:ahLst/>
            <a:cxnLst/>
            <a:rect r="r" b="b" t="t" l="l"/>
            <a:pathLst>
              <a:path h="7541571" w="4991149">
                <a:moveTo>
                  <a:pt x="4991149" y="7541572"/>
                </a:moveTo>
                <a:lnTo>
                  <a:pt x="0" y="7541572"/>
                </a:lnTo>
                <a:lnTo>
                  <a:pt x="0" y="0"/>
                </a:lnTo>
                <a:lnTo>
                  <a:pt x="4991149" y="0"/>
                </a:lnTo>
                <a:lnTo>
                  <a:pt x="4991149" y="7541572"/>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01180" y="1401128"/>
            <a:ext cx="14902815" cy="5821680"/>
          </a:xfrm>
          <a:custGeom>
            <a:avLst/>
            <a:gdLst/>
            <a:ahLst/>
            <a:cxnLst/>
            <a:rect r="r" b="b" t="t" l="l"/>
            <a:pathLst>
              <a:path h="5821680" w="14902815">
                <a:moveTo>
                  <a:pt x="0" y="0"/>
                </a:moveTo>
                <a:lnTo>
                  <a:pt x="14902815" y="0"/>
                </a:lnTo>
                <a:lnTo>
                  <a:pt x="14902815" y="5821680"/>
                </a:lnTo>
                <a:lnTo>
                  <a:pt x="0" y="5821680"/>
                </a:lnTo>
                <a:lnTo>
                  <a:pt x="0" y="0"/>
                </a:lnTo>
                <a:close/>
              </a:path>
            </a:pathLst>
          </a:custGeom>
          <a:blipFill>
            <a:blip r:embed="rId4"/>
            <a:stretch>
              <a:fillRect l="0" t="0" r="-19722" b="-119"/>
            </a:stretch>
          </a:blipFill>
        </p:spPr>
      </p:sp>
      <p:sp>
        <p:nvSpPr>
          <p:cNvPr name="Freeform 5" id="5"/>
          <p:cNvSpPr/>
          <p:nvPr/>
        </p:nvSpPr>
        <p:spPr>
          <a:xfrm flipH="false" flipV="false" rot="0">
            <a:off x="1601180" y="7593330"/>
            <a:ext cx="3109912" cy="1664970"/>
          </a:xfrm>
          <a:custGeom>
            <a:avLst/>
            <a:gdLst/>
            <a:ahLst/>
            <a:cxnLst/>
            <a:rect r="r" b="b" t="t" l="l"/>
            <a:pathLst>
              <a:path h="1664970" w="3109912">
                <a:moveTo>
                  <a:pt x="0" y="0"/>
                </a:moveTo>
                <a:lnTo>
                  <a:pt x="3109912" y="0"/>
                </a:lnTo>
                <a:lnTo>
                  <a:pt x="3109912" y="1664970"/>
                </a:lnTo>
                <a:lnTo>
                  <a:pt x="0" y="1664970"/>
                </a:lnTo>
                <a:lnTo>
                  <a:pt x="0" y="0"/>
                </a:lnTo>
                <a:close/>
              </a:path>
            </a:pathLst>
          </a:custGeom>
          <a:blipFill>
            <a:blip r:embed="rId4"/>
            <a:stretch>
              <a:fillRect l="-491889" t="-92254" r="0" b="-168908"/>
            </a:stretch>
          </a:blipFill>
        </p:spPr>
      </p:sp>
      <p:sp>
        <p:nvSpPr>
          <p:cNvPr name="TextBox 6" id="6"/>
          <p:cNvSpPr txBox="true"/>
          <p:nvPr/>
        </p:nvSpPr>
        <p:spPr>
          <a:xfrm rot="0">
            <a:off x="1601180" y="-171450"/>
            <a:ext cx="12548495" cy="1052740"/>
          </a:xfrm>
          <a:prstGeom prst="rect">
            <a:avLst/>
          </a:prstGeom>
        </p:spPr>
        <p:txBody>
          <a:bodyPr anchor="t" rtlCol="false" tIns="0" lIns="0" bIns="0" rIns="0">
            <a:spAutoFit/>
          </a:bodyPr>
          <a:lstStyle/>
          <a:p>
            <a:pPr algn="ctr" marL="0" indent="0" lvl="0">
              <a:lnSpc>
                <a:spcPts val="8124"/>
              </a:lnSpc>
              <a:spcBef>
                <a:spcPct val="0"/>
              </a:spcBef>
            </a:pPr>
            <a:r>
              <a:rPr lang="en-US" b="true" sz="5803">
                <a:solidFill>
                  <a:srgbClr val="05066D"/>
                </a:solidFill>
                <a:latin typeface="Poppins Bold"/>
                <a:ea typeface="Poppins Bold"/>
                <a:cs typeface="Poppins Bold"/>
                <a:sym typeface="Poppins Bold"/>
              </a:rPr>
              <a:t>FACTORS AFFECTING DIAGNOSIS</a:t>
            </a:r>
          </a:p>
        </p:txBody>
      </p:sp>
      <p:sp>
        <p:nvSpPr>
          <p:cNvPr name="Freeform 7" id="7"/>
          <p:cNvSpPr/>
          <p:nvPr/>
        </p:nvSpPr>
        <p:spPr>
          <a:xfrm flipH="false" flipV="false" rot="0">
            <a:off x="15980954" y="0"/>
            <a:ext cx="2307046" cy="2437942"/>
          </a:xfrm>
          <a:custGeom>
            <a:avLst/>
            <a:gdLst/>
            <a:ahLst/>
            <a:cxnLst/>
            <a:rect r="r" b="b" t="t" l="l"/>
            <a:pathLst>
              <a:path h="2437942" w="2307046">
                <a:moveTo>
                  <a:pt x="0" y="0"/>
                </a:moveTo>
                <a:lnTo>
                  <a:pt x="2307046" y="0"/>
                </a:lnTo>
                <a:lnTo>
                  <a:pt x="2307046" y="2437942"/>
                </a:lnTo>
                <a:lnTo>
                  <a:pt x="0" y="24379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BFAF8"/>
        </a:solidFill>
      </p:bgPr>
    </p:bg>
    <p:spTree>
      <p:nvGrpSpPr>
        <p:cNvPr id="1" name=""/>
        <p:cNvGrpSpPr/>
        <p:nvPr/>
      </p:nvGrpSpPr>
      <p:grpSpPr>
        <a:xfrm>
          <a:off x="0" y="0"/>
          <a:ext cx="0" cy="0"/>
          <a:chOff x="0" y="0"/>
          <a:chExt cx="0" cy="0"/>
        </a:xfrm>
      </p:grpSpPr>
      <p:sp>
        <p:nvSpPr>
          <p:cNvPr name="Freeform 2" id="2"/>
          <p:cNvSpPr/>
          <p:nvPr/>
        </p:nvSpPr>
        <p:spPr>
          <a:xfrm flipH="false" flipV="false" rot="0">
            <a:off x="-1930093" y="7159596"/>
            <a:ext cx="22473900" cy="7069063"/>
          </a:xfrm>
          <a:custGeom>
            <a:avLst/>
            <a:gdLst/>
            <a:ahLst/>
            <a:cxnLst/>
            <a:rect r="r" b="b" t="t" l="l"/>
            <a:pathLst>
              <a:path h="7069063" w="22473900">
                <a:moveTo>
                  <a:pt x="0" y="0"/>
                </a:moveTo>
                <a:lnTo>
                  <a:pt x="22473899" y="0"/>
                </a:lnTo>
                <a:lnTo>
                  <a:pt x="22473899" y="7069063"/>
                </a:lnTo>
                <a:lnTo>
                  <a:pt x="0" y="7069063"/>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2880142"/>
            <a:ext cx="4489517" cy="653292"/>
            <a:chOff x="0" y="0"/>
            <a:chExt cx="989050" cy="143921"/>
          </a:xfrm>
        </p:grpSpPr>
        <p:sp>
          <p:nvSpPr>
            <p:cNvPr name="Freeform 4" id="4"/>
            <p:cNvSpPr/>
            <p:nvPr/>
          </p:nvSpPr>
          <p:spPr>
            <a:xfrm flipH="false" flipV="false" rot="0">
              <a:off x="0" y="0"/>
              <a:ext cx="989050" cy="143921"/>
            </a:xfrm>
            <a:custGeom>
              <a:avLst/>
              <a:gdLst/>
              <a:ahLst/>
              <a:cxnLst/>
              <a:rect r="r" b="b" t="t" l="l"/>
              <a:pathLst>
                <a:path h="143921" w="989050">
                  <a:moveTo>
                    <a:pt x="48284" y="0"/>
                  </a:moveTo>
                  <a:lnTo>
                    <a:pt x="940765" y="0"/>
                  </a:lnTo>
                  <a:cubicBezTo>
                    <a:pt x="953571" y="0"/>
                    <a:pt x="965852" y="5087"/>
                    <a:pt x="974907" y="14142"/>
                  </a:cubicBezTo>
                  <a:cubicBezTo>
                    <a:pt x="983963" y="23197"/>
                    <a:pt x="989050" y="35479"/>
                    <a:pt x="989050" y="48284"/>
                  </a:cubicBezTo>
                  <a:lnTo>
                    <a:pt x="989050" y="95637"/>
                  </a:lnTo>
                  <a:cubicBezTo>
                    <a:pt x="989050" y="122304"/>
                    <a:pt x="967432" y="143921"/>
                    <a:pt x="940765" y="143921"/>
                  </a:cubicBezTo>
                  <a:lnTo>
                    <a:pt x="48284" y="143921"/>
                  </a:lnTo>
                  <a:cubicBezTo>
                    <a:pt x="35479" y="143921"/>
                    <a:pt x="23197" y="138834"/>
                    <a:pt x="14142" y="129779"/>
                  </a:cubicBezTo>
                  <a:cubicBezTo>
                    <a:pt x="5087" y="120724"/>
                    <a:pt x="0" y="108443"/>
                    <a:pt x="0" y="95637"/>
                  </a:cubicBezTo>
                  <a:lnTo>
                    <a:pt x="0" y="48284"/>
                  </a:lnTo>
                  <a:cubicBezTo>
                    <a:pt x="0" y="21618"/>
                    <a:pt x="21618" y="0"/>
                    <a:pt x="48284" y="0"/>
                  </a:cubicBezTo>
                  <a:close/>
                </a:path>
              </a:pathLst>
            </a:custGeom>
            <a:solidFill>
              <a:srgbClr val="2F7CB2"/>
            </a:solidFill>
          </p:spPr>
        </p:sp>
        <p:sp>
          <p:nvSpPr>
            <p:cNvPr name="TextBox 5" id="5"/>
            <p:cNvSpPr txBox="true"/>
            <p:nvPr/>
          </p:nvSpPr>
          <p:spPr>
            <a:xfrm>
              <a:off x="0" y="-38100"/>
              <a:ext cx="989050" cy="182021"/>
            </a:xfrm>
            <a:prstGeom prst="rect">
              <a:avLst/>
            </a:prstGeom>
          </p:spPr>
          <p:txBody>
            <a:bodyPr anchor="ctr" rtlCol="false" tIns="0" lIns="0" bIns="0" rIns="0"/>
            <a:lstStyle/>
            <a:p>
              <a:pPr algn="ctr">
                <a:lnSpc>
                  <a:spcPts val="3041"/>
                </a:lnSpc>
              </a:pPr>
              <a:r>
                <a:rPr lang="en-US" sz="2203">
                  <a:solidFill>
                    <a:srgbClr val="FFFFFF"/>
                  </a:solidFill>
                  <a:latin typeface="Montserrat"/>
                  <a:ea typeface="Montserrat"/>
                  <a:cs typeface="Montserrat"/>
                  <a:sym typeface="Montserrat"/>
                </a:rPr>
                <a:t>MOHAMED GAMAL ELDEEN</a:t>
              </a:r>
            </a:p>
          </p:txBody>
        </p:sp>
      </p:grpSp>
      <p:grpSp>
        <p:nvGrpSpPr>
          <p:cNvPr name="Group 6" id="6"/>
          <p:cNvGrpSpPr/>
          <p:nvPr/>
        </p:nvGrpSpPr>
        <p:grpSpPr>
          <a:xfrm rot="0">
            <a:off x="1028700" y="3912011"/>
            <a:ext cx="4489517" cy="653292"/>
            <a:chOff x="0" y="0"/>
            <a:chExt cx="989050" cy="143921"/>
          </a:xfrm>
        </p:grpSpPr>
        <p:sp>
          <p:nvSpPr>
            <p:cNvPr name="Freeform 7" id="7"/>
            <p:cNvSpPr/>
            <p:nvPr/>
          </p:nvSpPr>
          <p:spPr>
            <a:xfrm flipH="false" flipV="false" rot="0">
              <a:off x="0" y="0"/>
              <a:ext cx="989050" cy="143921"/>
            </a:xfrm>
            <a:custGeom>
              <a:avLst/>
              <a:gdLst/>
              <a:ahLst/>
              <a:cxnLst/>
              <a:rect r="r" b="b" t="t" l="l"/>
              <a:pathLst>
                <a:path h="143921" w="989050">
                  <a:moveTo>
                    <a:pt x="48284" y="0"/>
                  </a:moveTo>
                  <a:lnTo>
                    <a:pt x="940765" y="0"/>
                  </a:lnTo>
                  <a:cubicBezTo>
                    <a:pt x="953571" y="0"/>
                    <a:pt x="965852" y="5087"/>
                    <a:pt x="974907" y="14142"/>
                  </a:cubicBezTo>
                  <a:cubicBezTo>
                    <a:pt x="983963" y="23197"/>
                    <a:pt x="989050" y="35479"/>
                    <a:pt x="989050" y="48284"/>
                  </a:cubicBezTo>
                  <a:lnTo>
                    <a:pt x="989050" y="95637"/>
                  </a:lnTo>
                  <a:cubicBezTo>
                    <a:pt x="989050" y="122304"/>
                    <a:pt x="967432" y="143921"/>
                    <a:pt x="940765" y="143921"/>
                  </a:cubicBezTo>
                  <a:lnTo>
                    <a:pt x="48284" y="143921"/>
                  </a:lnTo>
                  <a:cubicBezTo>
                    <a:pt x="35479" y="143921"/>
                    <a:pt x="23197" y="138834"/>
                    <a:pt x="14142" y="129779"/>
                  </a:cubicBezTo>
                  <a:cubicBezTo>
                    <a:pt x="5087" y="120724"/>
                    <a:pt x="0" y="108443"/>
                    <a:pt x="0" y="95637"/>
                  </a:cubicBezTo>
                  <a:lnTo>
                    <a:pt x="0" y="48284"/>
                  </a:lnTo>
                  <a:cubicBezTo>
                    <a:pt x="0" y="21618"/>
                    <a:pt x="21618" y="0"/>
                    <a:pt x="48284" y="0"/>
                  </a:cubicBezTo>
                  <a:close/>
                </a:path>
              </a:pathLst>
            </a:custGeom>
            <a:solidFill>
              <a:srgbClr val="2F7CB2"/>
            </a:solidFill>
          </p:spPr>
        </p:sp>
        <p:sp>
          <p:nvSpPr>
            <p:cNvPr name="TextBox 8" id="8"/>
            <p:cNvSpPr txBox="true"/>
            <p:nvPr/>
          </p:nvSpPr>
          <p:spPr>
            <a:xfrm>
              <a:off x="0" y="-38100"/>
              <a:ext cx="989050" cy="182021"/>
            </a:xfrm>
            <a:prstGeom prst="rect">
              <a:avLst/>
            </a:prstGeom>
          </p:spPr>
          <p:txBody>
            <a:bodyPr anchor="ctr" rtlCol="false" tIns="0" lIns="0" bIns="0" rIns="0"/>
            <a:lstStyle/>
            <a:p>
              <a:pPr algn="ctr">
                <a:lnSpc>
                  <a:spcPts val="3041"/>
                </a:lnSpc>
              </a:pPr>
              <a:r>
                <a:rPr lang="en-US" sz="2203">
                  <a:solidFill>
                    <a:srgbClr val="FFFFFF"/>
                  </a:solidFill>
                  <a:latin typeface="Montserrat"/>
                  <a:ea typeface="Montserrat"/>
                  <a:cs typeface="Montserrat"/>
                  <a:sym typeface="Montserrat"/>
                </a:rPr>
                <a:t>SHAIMAA MOSTAFA SOLIMAN</a:t>
              </a:r>
            </a:p>
          </p:txBody>
        </p:sp>
      </p:grpSp>
      <p:grpSp>
        <p:nvGrpSpPr>
          <p:cNvPr name="Group 9" id="9"/>
          <p:cNvGrpSpPr/>
          <p:nvPr/>
        </p:nvGrpSpPr>
        <p:grpSpPr>
          <a:xfrm rot="0">
            <a:off x="1028700" y="4778373"/>
            <a:ext cx="4489517" cy="653292"/>
            <a:chOff x="0" y="0"/>
            <a:chExt cx="989050" cy="143921"/>
          </a:xfrm>
        </p:grpSpPr>
        <p:sp>
          <p:nvSpPr>
            <p:cNvPr name="Freeform 10" id="10"/>
            <p:cNvSpPr/>
            <p:nvPr/>
          </p:nvSpPr>
          <p:spPr>
            <a:xfrm flipH="false" flipV="false" rot="0">
              <a:off x="0" y="0"/>
              <a:ext cx="989050" cy="143921"/>
            </a:xfrm>
            <a:custGeom>
              <a:avLst/>
              <a:gdLst/>
              <a:ahLst/>
              <a:cxnLst/>
              <a:rect r="r" b="b" t="t" l="l"/>
              <a:pathLst>
                <a:path h="143921" w="989050">
                  <a:moveTo>
                    <a:pt x="48284" y="0"/>
                  </a:moveTo>
                  <a:lnTo>
                    <a:pt x="940765" y="0"/>
                  </a:lnTo>
                  <a:cubicBezTo>
                    <a:pt x="953571" y="0"/>
                    <a:pt x="965852" y="5087"/>
                    <a:pt x="974907" y="14142"/>
                  </a:cubicBezTo>
                  <a:cubicBezTo>
                    <a:pt x="983963" y="23197"/>
                    <a:pt x="989050" y="35479"/>
                    <a:pt x="989050" y="48284"/>
                  </a:cubicBezTo>
                  <a:lnTo>
                    <a:pt x="989050" y="95637"/>
                  </a:lnTo>
                  <a:cubicBezTo>
                    <a:pt x="989050" y="122304"/>
                    <a:pt x="967432" y="143921"/>
                    <a:pt x="940765" y="143921"/>
                  </a:cubicBezTo>
                  <a:lnTo>
                    <a:pt x="48284" y="143921"/>
                  </a:lnTo>
                  <a:cubicBezTo>
                    <a:pt x="35479" y="143921"/>
                    <a:pt x="23197" y="138834"/>
                    <a:pt x="14142" y="129779"/>
                  </a:cubicBezTo>
                  <a:cubicBezTo>
                    <a:pt x="5087" y="120724"/>
                    <a:pt x="0" y="108443"/>
                    <a:pt x="0" y="95637"/>
                  </a:cubicBezTo>
                  <a:lnTo>
                    <a:pt x="0" y="48284"/>
                  </a:lnTo>
                  <a:cubicBezTo>
                    <a:pt x="0" y="21618"/>
                    <a:pt x="21618" y="0"/>
                    <a:pt x="48284" y="0"/>
                  </a:cubicBezTo>
                  <a:close/>
                </a:path>
              </a:pathLst>
            </a:custGeom>
            <a:solidFill>
              <a:srgbClr val="2F7CB2"/>
            </a:solidFill>
          </p:spPr>
        </p:sp>
        <p:sp>
          <p:nvSpPr>
            <p:cNvPr name="TextBox 11" id="11"/>
            <p:cNvSpPr txBox="true"/>
            <p:nvPr/>
          </p:nvSpPr>
          <p:spPr>
            <a:xfrm>
              <a:off x="0" y="-38100"/>
              <a:ext cx="989050" cy="182021"/>
            </a:xfrm>
            <a:prstGeom prst="rect">
              <a:avLst/>
            </a:prstGeom>
          </p:spPr>
          <p:txBody>
            <a:bodyPr anchor="ctr" rtlCol="false" tIns="0" lIns="0" bIns="0" rIns="0"/>
            <a:lstStyle/>
            <a:p>
              <a:pPr algn="ctr">
                <a:lnSpc>
                  <a:spcPts val="3041"/>
                </a:lnSpc>
              </a:pPr>
              <a:r>
                <a:rPr lang="en-US" sz="2203">
                  <a:solidFill>
                    <a:srgbClr val="FFFFFF"/>
                  </a:solidFill>
                  <a:latin typeface="Montserrat"/>
                  <a:ea typeface="Montserrat"/>
                  <a:cs typeface="Montserrat"/>
                  <a:sym typeface="Montserrat"/>
                </a:rPr>
                <a:t>HABIBA HAKKI</a:t>
              </a:r>
            </a:p>
          </p:txBody>
        </p:sp>
      </p:grpSp>
      <p:sp>
        <p:nvSpPr>
          <p:cNvPr name="TextBox 12" id="12"/>
          <p:cNvSpPr txBox="true"/>
          <p:nvPr/>
        </p:nvSpPr>
        <p:spPr>
          <a:xfrm rot="0">
            <a:off x="4010490" y="356830"/>
            <a:ext cx="10267019" cy="1361262"/>
          </a:xfrm>
          <a:prstGeom prst="rect">
            <a:avLst/>
          </a:prstGeom>
        </p:spPr>
        <p:txBody>
          <a:bodyPr anchor="t" rtlCol="false" tIns="0" lIns="0" bIns="0" rIns="0">
            <a:spAutoFit/>
          </a:bodyPr>
          <a:lstStyle/>
          <a:p>
            <a:pPr algn="ctr" marL="0" indent="0" lvl="0">
              <a:lnSpc>
                <a:spcPts val="10511"/>
              </a:lnSpc>
              <a:spcBef>
                <a:spcPct val="0"/>
              </a:spcBef>
            </a:pPr>
            <a:r>
              <a:rPr lang="en-US" b="true" sz="7508">
                <a:solidFill>
                  <a:srgbClr val="1F4A7A"/>
                </a:solidFill>
                <a:latin typeface="Poppins Bold"/>
                <a:ea typeface="Poppins Bold"/>
                <a:cs typeface="Poppins Bold"/>
                <a:sym typeface="Poppins Bold"/>
              </a:rPr>
              <a:t>OUR TEAM</a:t>
            </a:r>
          </a:p>
        </p:txBody>
      </p:sp>
      <p:sp>
        <p:nvSpPr>
          <p:cNvPr name="Freeform 13" id="13"/>
          <p:cNvSpPr/>
          <p:nvPr/>
        </p:nvSpPr>
        <p:spPr>
          <a:xfrm flipH="false" flipV="false" rot="0">
            <a:off x="-18388114" y="-3452327"/>
            <a:ext cx="22473900" cy="7069063"/>
          </a:xfrm>
          <a:custGeom>
            <a:avLst/>
            <a:gdLst/>
            <a:ahLst/>
            <a:cxnLst/>
            <a:rect r="r" b="b" t="t" l="l"/>
            <a:pathLst>
              <a:path h="7069063" w="22473900">
                <a:moveTo>
                  <a:pt x="0" y="0"/>
                </a:moveTo>
                <a:lnTo>
                  <a:pt x="22473900" y="0"/>
                </a:lnTo>
                <a:lnTo>
                  <a:pt x="22473900" y="7069063"/>
                </a:lnTo>
                <a:lnTo>
                  <a:pt x="0" y="7069063"/>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grpSp>
        <p:nvGrpSpPr>
          <p:cNvPr name="Group 14" id="14"/>
          <p:cNvGrpSpPr/>
          <p:nvPr/>
        </p:nvGrpSpPr>
        <p:grpSpPr>
          <a:xfrm rot="0">
            <a:off x="1028700" y="5726940"/>
            <a:ext cx="4489517" cy="653292"/>
            <a:chOff x="0" y="0"/>
            <a:chExt cx="989050" cy="143921"/>
          </a:xfrm>
        </p:grpSpPr>
        <p:sp>
          <p:nvSpPr>
            <p:cNvPr name="Freeform 15" id="15"/>
            <p:cNvSpPr/>
            <p:nvPr/>
          </p:nvSpPr>
          <p:spPr>
            <a:xfrm flipH="false" flipV="false" rot="0">
              <a:off x="0" y="0"/>
              <a:ext cx="989050" cy="143921"/>
            </a:xfrm>
            <a:custGeom>
              <a:avLst/>
              <a:gdLst/>
              <a:ahLst/>
              <a:cxnLst/>
              <a:rect r="r" b="b" t="t" l="l"/>
              <a:pathLst>
                <a:path h="143921" w="989050">
                  <a:moveTo>
                    <a:pt x="48284" y="0"/>
                  </a:moveTo>
                  <a:lnTo>
                    <a:pt x="940765" y="0"/>
                  </a:lnTo>
                  <a:cubicBezTo>
                    <a:pt x="953571" y="0"/>
                    <a:pt x="965852" y="5087"/>
                    <a:pt x="974907" y="14142"/>
                  </a:cubicBezTo>
                  <a:cubicBezTo>
                    <a:pt x="983963" y="23197"/>
                    <a:pt x="989050" y="35479"/>
                    <a:pt x="989050" y="48284"/>
                  </a:cubicBezTo>
                  <a:lnTo>
                    <a:pt x="989050" y="95637"/>
                  </a:lnTo>
                  <a:cubicBezTo>
                    <a:pt x="989050" y="122304"/>
                    <a:pt x="967432" y="143921"/>
                    <a:pt x="940765" y="143921"/>
                  </a:cubicBezTo>
                  <a:lnTo>
                    <a:pt x="48284" y="143921"/>
                  </a:lnTo>
                  <a:cubicBezTo>
                    <a:pt x="35479" y="143921"/>
                    <a:pt x="23197" y="138834"/>
                    <a:pt x="14142" y="129779"/>
                  </a:cubicBezTo>
                  <a:cubicBezTo>
                    <a:pt x="5087" y="120724"/>
                    <a:pt x="0" y="108443"/>
                    <a:pt x="0" y="95637"/>
                  </a:cubicBezTo>
                  <a:lnTo>
                    <a:pt x="0" y="48284"/>
                  </a:lnTo>
                  <a:cubicBezTo>
                    <a:pt x="0" y="21618"/>
                    <a:pt x="21618" y="0"/>
                    <a:pt x="48284" y="0"/>
                  </a:cubicBezTo>
                  <a:close/>
                </a:path>
              </a:pathLst>
            </a:custGeom>
            <a:solidFill>
              <a:srgbClr val="2F7CB2"/>
            </a:solidFill>
          </p:spPr>
        </p:sp>
        <p:sp>
          <p:nvSpPr>
            <p:cNvPr name="TextBox 16" id="16"/>
            <p:cNvSpPr txBox="true"/>
            <p:nvPr/>
          </p:nvSpPr>
          <p:spPr>
            <a:xfrm>
              <a:off x="0" y="-38100"/>
              <a:ext cx="989050" cy="182021"/>
            </a:xfrm>
            <a:prstGeom prst="rect">
              <a:avLst/>
            </a:prstGeom>
          </p:spPr>
          <p:txBody>
            <a:bodyPr anchor="ctr" rtlCol="false" tIns="0" lIns="0" bIns="0" rIns="0"/>
            <a:lstStyle/>
            <a:p>
              <a:pPr algn="ctr">
                <a:lnSpc>
                  <a:spcPts val="3041"/>
                </a:lnSpc>
              </a:pPr>
              <a:r>
                <a:rPr lang="en-US" sz="2203">
                  <a:solidFill>
                    <a:srgbClr val="FFFFFF"/>
                  </a:solidFill>
                  <a:latin typeface="Montserrat"/>
                  <a:ea typeface="Montserrat"/>
                  <a:cs typeface="Montserrat"/>
                  <a:sym typeface="Montserrat"/>
                </a:rPr>
                <a:t>ZEIAD SAHER</a:t>
              </a:r>
            </a:p>
          </p:txBody>
        </p:sp>
      </p:grpSp>
      <p:grpSp>
        <p:nvGrpSpPr>
          <p:cNvPr name="Group 17" id="17"/>
          <p:cNvGrpSpPr/>
          <p:nvPr/>
        </p:nvGrpSpPr>
        <p:grpSpPr>
          <a:xfrm rot="0">
            <a:off x="1028700" y="6675507"/>
            <a:ext cx="4489517" cy="653292"/>
            <a:chOff x="0" y="0"/>
            <a:chExt cx="989050" cy="143921"/>
          </a:xfrm>
        </p:grpSpPr>
        <p:sp>
          <p:nvSpPr>
            <p:cNvPr name="Freeform 18" id="18"/>
            <p:cNvSpPr/>
            <p:nvPr/>
          </p:nvSpPr>
          <p:spPr>
            <a:xfrm flipH="false" flipV="false" rot="0">
              <a:off x="0" y="0"/>
              <a:ext cx="989050" cy="143921"/>
            </a:xfrm>
            <a:custGeom>
              <a:avLst/>
              <a:gdLst/>
              <a:ahLst/>
              <a:cxnLst/>
              <a:rect r="r" b="b" t="t" l="l"/>
              <a:pathLst>
                <a:path h="143921" w="989050">
                  <a:moveTo>
                    <a:pt x="48284" y="0"/>
                  </a:moveTo>
                  <a:lnTo>
                    <a:pt x="940765" y="0"/>
                  </a:lnTo>
                  <a:cubicBezTo>
                    <a:pt x="953571" y="0"/>
                    <a:pt x="965852" y="5087"/>
                    <a:pt x="974907" y="14142"/>
                  </a:cubicBezTo>
                  <a:cubicBezTo>
                    <a:pt x="983963" y="23197"/>
                    <a:pt x="989050" y="35479"/>
                    <a:pt x="989050" y="48284"/>
                  </a:cubicBezTo>
                  <a:lnTo>
                    <a:pt x="989050" y="95637"/>
                  </a:lnTo>
                  <a:cubicBezTo>
                    <a:pt x="989050" y="122304"/>
                    <a:pt x="967432" y="143921"/>
                    <a:pt x="940765" y="143921"/>
                  </a:cubicBezTo>
                  <a:lnTo>
                    <a:pt x="48284" y="143921"/>
                  </a:lnTo>
                  <a:cubicBezTo>
                    <a:pt x="35479" y="143921"/>
                    <a:pt x="23197" y="138834"/>
                    <a:pt x="14142" y="129779"/>
                  </a:cubicBezTo>
                  <a:cubicBezTo>
                    <a:pt x="5087" y="120724"/>
                    <a:pt x="0" y="108443"/>
                    <a:pt x="0" y="95637"/>
                  </a:cubicBezTo>
                  <a:lnTo>
                    <a:pt x="0" y="48284"/>
                  </a:lnTo>
                  <a:cubicBezTo>
                    <a:pt x="0" y="21618"/>
                    <a:pt x="21618" y="0"/>
                    <a:pt x="48284" y="0"/>
                  </a:cubicBezTo>
                  <a:close/>
                </a:path>
              </a:pathLst>
            </a:custGeom>
            <a:solidFill>
              <a:srgbClr val="2F7CB2"/>
            </a:solidFill>
          </p:spPr>
        </p:sp>
        <p:sp>
          <p:nvSpPr>
            <p:cNvPr name="TextBox 19" id="19"/>
            <p:cNvSpPr txBox="true"/>
            <p:nvPr/>
          </p:nvSpPr>
          <p:spPr>
            <a:xfrm>
              <a:off x="0" y="-38100"/>
              <a:ext cx="989050" cy="182021"/>
            </a:xfrm>
            <a:prstGeom prst="rect">
              <a:avLst/>
            </a:prstGeom>
          </p:spPr>
          <p:txBody>
            <a:bodyPr anchor="ctr" rtlCol="false" tIns="0" lIns="0" bIns="0" rIns="0"/>
            <a:lstStyle/>
            <a:p>
              <a:pPr algn="ctr">
                <a:lnSpc>
                  <a:spcPts val="3041"/>
                </a:lnSpc>
              </a:pPr>
              <a:r>
                <a:rPr lang="en-US" sz="2203">
                  <a:solidFill>
                    <a:srgbClr val="FFFFFF"/>
                  </a:solidFill>
                  <a:latin typeface="Montserrat"/>
                  <a:ea typeface="Montserrat"/>
                  <a:cs typeface="Montserrat"/>
                  <a:sym typeface="Montserrat"/>
                </a:rPr>
                <a:t>NADA MOHAMED</a:t>
              </a:r>
            </a:p>
          </p:txBody>
        </p:sp>
      </p:grpSp>
      <p:grpSp>
        <p:nvGrpSpPr>
          <p:cNvPr name="Group 20" id="20"/>
          <p:cNvGrpSpPr/>
          <p:nvPr/>
        </p:nvGrpSpPr>
        <p:grpSpPr>
          <a:xfrm rot="0">
            <a:off x="1028700" y="7624073"/>
            <a:ext cx="4489517" cy="653292"/>
            <a:chOff x="0" y="0"/>
            <a:chExt cx="989050" cy="143921"/>
          </a:xfrm>
        </p:grpSpPr>
        <p:sp>
          <p:nvSpPr>
            <p:cNvPr name="Freeform 21" id="21"/>
            <p:cNvSpPr/>
            <p:nvPr/>
          </p:nvSpPr>
          <p:spPr>
            <a:xfrm flipH="false" flipV="false" rot="0">
              <a:off x="0" y="0"/>
              <a:ext cx="989050" cy="143921"/>
            </a:xfrm>
            <a:custGeom>
              <a:avLst/>
              <a:gdLst/>
              <a:ahLst/>
              <a:cxnLst/>
              <a:rect r="r" b="b" t="t" l="l"/>
              <a:pathLst>
                <a:path h="143921" w="989050">
                  <a:moveTo>
                    <a:pt x="48284" y="0"/>
                  </a:moveTo>
                  <a:lnTo>
                    <a:pt x="940765" y="0"/>
                  </a:lnTo>
                  <a:cubicBezTo>
                    <a:pt x="953571" y="0"/>
                    <a:pt x="965852" y="5087"/>
                    <a:pt x="974907" y="14142"/>
                  </a:cubicBezTo>
                  <a:cubicBezTo>
                    <a:pt x="983963" y="23197"/>
                    <a:pt x="989050" y="35479"/>
                    <a:pt x="989050" y="48284"/>
                  </a:cubicBezTo>
                  <a:lnTo>
                    <a:pt x="989050" y="95637"/>
                  </a:lnTo>
                  <a:cubicBezTo>
                    <a:pt x="989050" y="122304"/>
                    <a:pt x="967432" y="143921"/>
                    <a:pt x="940765" y="143921"/>
                  </a:cubicBezTo>
                  <a:lnTo>
                    <a:pt x="48284" y="143921"/>
                  </a:lnTo>
                  <a:cubicBezTo>
                    <a:pt x="35479" y="143921"/>
                    <a:pt x="23197" y="138834"/>
                    <a:pt x="14142" y="129779"/>
                  </a:cubicBezTo>
                  <a:cubicBezTo>
                    <a:pt x="5087" y="120724"/>
                    <a:pt x="0" y="108443"/>
                    <a:pt x="0" y="95637"/>
                  </a:cubicBezTo>
                  <a:lnTo>
                    <a:pt x="0" y="48284"/>
                  </a:lnTo>
                  <a:cubicBezTo>
                    <a:pt x="0" y="21618"/>
                    <a:pt x="21618" y="0"/>
                    <a:pt x="48284" y="0"/>
                  </a:cubicBezTo>
                  <a:close/>
                </a:path>
              </a:pathLst>
            </a:custGeom>
            <a:solidFill>
              <a:srgbClr val="2F7CB2"/>
            </a:solidFill>
          </p:spPr>
        </p:sp>
        <p:sp>
          <p:nvSpPr>
            <p:cNvPr name="TextBox 22" id="22"/>
            <p:cNvSpPr txBox="true"/>
            <p:nvPr/>
          </p:nvSpPr>
          <p:spPr>
            <a:xfrm>
              <a:off x="0" y="-38100"/>
              <a:ext cx="989050" cy="182021"/>
            </a:xfrm>
            <a:prstGeom prst="rect">
              <a:avLst/>
            </a:prstGeom>
          </p:spPr>
          <p:txBody>
            <a:bodyPr anchor="ctr" rtlCol="false" tIns="0" lIns="0" bIns="0" rIns="0"/>
            <a:lstStyle/>
            <a:p>
              <a:pPr algn="ctr">
                <a:lnSpc>
                  <a:spcPts val="3041"/>
                </a:lnSpc>
              </a:pPr>
              <a:r>
                <a:rPr lang="en-US" sz="2203">
                  <a:solidFill>
                    <a:srgbClr val="FFFFFF"/>
                  </a:solidFill>
                  <a:latin typeface="Montserrat"/>
                  <a:ea typeface="Montserrat"/>
                  <a:cs typeface="Montserrat"/>
                  <a:sym typeface="Montserrat"/>
                </a:rPr>
                <a:t>ROWAIDA  KHALED</a:t>
              </a:r>
            </a:p>
          </p:txBody>
        </p:sp>
      </p:grpSp>
      <p:sp>
        <p:nvSpPr>
          <p:cNvPr name="TextBox 23" id="23"/>
          <p:cNvSpPr txBox="true"/>
          <p:nvPr/>
        </p:nvSpPr>
        <p:spPr>
          <a:xfrm rot="0">
            <a:off x="6948769" y="2954058"/>
            <a:ext cx="4716174" cy="448310"/>
          </a:xfrm>
          <a:prstGeom prst="rect">
            <a:avLst/>
          </a:prstGeom>
        </p:spPr>
        <p:txBody>
          <a:bodyPr anchor="t" rtlCol="false" tIns="0" lIns="0" bIns="0" rIns="0">
            <a:spAutoFit/>
          </a:bodyPr>
          <a:lstStyle/>
          <a:p>
            <a:pPr algn="ctr">
              <a:lnSpc>
                <a:spcPts val="3640"/>
              </a:lnSpc>
            </a:pPr>
            <a:r>
              <a:rPr lang="en-US" sz="2600">
                <a:solidFill>
                  <a:srgbClr val="1F4A7A"/>
                </a:solidFill>
                <a:latin typeface="Canva Sans"/>
                <a:ea typeface="Canva Sans"/>
                <a:cs typeface="Canva Sans"/>
                <a:sym typeface="Canva Sans"/>
              </a:rPr>
              <a:t>AI &amp; DevOps &amp; API Integration</a:t>
            </a:r>
          </a:p>
        </p:txBody>
      </p:sp>
      <p:sp>
        <p:nvSpPr>
          <p:cNvPr name="TextBox 24" id="24"/>
          <p:cNvSpPr txBox="true"/>
          <p:nvPr/>
        </p:nvSpPr>
        <p:spPr>
          <a:xfrm rot="0">
            <a:off x="6520199" y="3985927"/>
            <a:ext cx="5573316" cy="448310"/>
          </a:xfrm>
          <a:prstGeom prst="rect">
            <a:avLst/>
          </a:prstGeom>
        </p:spPr>
        <p:txBody>
          <a:bodyPr anchor="t" rtlCol="false" tIns="0" lIns="0" bIns="0" rIns="0">
            <a:spAutoFit/>
          </a:bodyPr>
          <a:lstStyle/>
          <a:p>
            <a:pPr algn="ctr">
              <a:lnSpc>
                <a:spcPts val="3640"/>
              </a:lnSpc>
            </a:pPr>
            <a:r>
              <a:rPr lang="en-US" sz="2600">
                <a:solidFill>
                  <a:srgbClr val="1F4A7A"/>
                </a:solidFill>
                <a:latin typeface="Canva Sans"/>
                <a:ea typeface="Canva Sans"/>
                <a:cs typeface="Canva Sans"/>
                <a:sym typeface="Canva Sans"/>
              </a:rPr>
              <a:t>AI &amp; ML Engineer</a:t>
            </a:r>
          </a:p>
        </p:txBody>
      </p:sp>
      <p:sp>
        <p:nvSpPr>
          <p:cNvPr name="TextBox 25" id="25"/>
          <p:cNvSpPr txBox="true"/>
          <p:nvPr/>
        </p:nvSpPr>
        <p:spPr>
          <a:xfrm rot="0">
            <a:off x="5802444" y="4919206"/>
            <a:ext cx="6736749" cy="448310"/>
          </a:xfrm>
          <a:prstGeom prst="rect">
            <a:avLst/>
          </a:prstGeom>
        </p:spPr>
        <p:txBody>
          <a:bodyPr anchor="t" rtlCol="false" tIns="0" lIns="0" bIns="0" rIns="0">
            <a:spAutoFit/>
          </a:bodyPr>
          <a:lstStyle/>
          <a:p>
            <a:pPr algn="ctr">
              <a:lnSpc>
                <a:spcPts val="3640"/>
              </a:lnSpc>
            </a:pPr>
            <a:r>
              <a:rPr lang="en-US" sz="2600">
                <a:solidFill>
                  <a:srgbClr val="1F4A7A"/>
                </a:solidFill>
                <a:latin typeface="Canva Sans"/>
                <a:ea typeface="Canva Sans"/>
                <a:cs typeface="Canva Sans"/>
                <a:sym typeface="Canva Sans"/>
              </a:rPr>
              <a:t> Data Scientist</a:t>
            </a:r>
            <a:r>
              <a:rPr lang="en-US" sz="2600">
                <a:solidFill>
                  <a:srgbClr val="1F4A7A"/>
                </a:solidFill>
                <a:latin typeface="Canva Sans"/>
                <a:ea typeface="Canva Sans"/>
                <a:cs typeface="Canva Sans"/>
                <a:sym typeface="Canva Sans"/>
              </a:rPr>
              <a:t> &amp; ML Engineer</a:t>
            </a:r>
          </a:p>
        </p:txBody>
      </p:sp>
      <p:sp>
        <p:nvSpPr>
          <p:cNvPr name="TextBox 26" id="26"/>
          <p:cNvSpPr txBox="true"/>
          <p:nvPr/>
        </p:nvSpPr>
        <p:spPr>
          <a:xfrm rot="0">
            <a:off x="6384161" y="5739578"/>
            <a:ext cx="5573316" cy="464820"/>
          </a:xfrm>
          <a:prstGeom prst="rect">
            <a:avLst/>
          </a:prstGeom>
        </p:spPr>
        <p:txBody>
          <a:bodyPr anchor="t" rtlCol="false" tIns="0" lIns="0" bIns="0" rIns="0">
            <a:spAutoFit/>
          </a:bodyPr>
          <a:lstStyle/>
          <a:p>
            <a:pPr algn="ctr">
              <a:lnSpc>
                <a:spcPts val="3780"/>
              </a:lnSpc>
            </a:pPr>
            <a:r>
              <a:rPr lang="en-US" sz="2700">
                <a:solidFill>
                  <a:srgbClr val="1F4A7A"/>
                </a:solidFill>
                <a:latin typeface="Canva Sans"/>
                <a:ea typeface="Canva Sans"/>
                <a:cs typeface="Canva Sans"/>
                <a:sym typeface="Canva Sans"/>
              </a:rPr>
              <a:t>AI &amp; ML Engineer</a:t>
            </a:r>
          </a:p>
        </p:txBody>
      </p:sp>
      <p:sp>
        <p:nvSpPr>
          <p:cNvPr name="TextBox 27" id="27"/>
          <p:cNvSpPr txBox="true"/>
          <p:nvPr/>
        </p:nvSpPr>
        <p:spPr>
          <a:xfrm rot="0">
            <a:off x="6357342" y="6690173"/>
            <a:ext cx="5573316" cy="448310"/>
          </a:xfrm>
          <a:prstGeom prst="rect">
            <a:avLst/>
          </a:prstGeom>
        </p:spPr>
        <p:txBody>
          <a:bodyPr anchor="t" rtlCol="false" tIns="0" lIns="0" bIns="0" rIns="0">
            <a:spAutoFit/>
          </a:bodyPr>
          <a:lstStyle/>
          <a:p>
            <a:pPr algn="ctr">
              <a:lnSpc>
                <a:spcPts val="3640"/>
              </a:lnSpc>
            </a:pPr>
            <a:r>
              <a:rPr lang="en-US" sz="2600">
                <a:solidFill>
                  <a:srgbClr val="1F4A7A"/>
                </a:solidFill>
                <a:latin typeface="Canva Sans"/>
                <a:ea typeface="Canva Sans"/>
                <a:cs typeface="Canva Sans"/>
                <a:sym typeface="Canva Sans"/>
              </a:rPr>
              <a:t>AI &amp; ML Engineer</a:t>
            </a:r>
          </a:p>
        </p:txBody>
      </p:sp>
      <p:sp>
        <p:nvSpPr>
          <p:cNvPr name="TextBox 28" id="28"/>
          <p:cNvSpPr txBox="true"/>
          <p:nvPr/>
        </p:nvSpPr>
        <p:spPr>
          <a:xfrm rot="0">
            <a:off x="6079893" y="7697989"/>
            <a:ext cx="6181851" cy="448310"/>
          </a:xfrm>
          <a:prstGeom prst="rect">
            <a:avLst/>
          </a:prstGeom>
        </p:spPr>
        <p:txBody>
          <a:bodyPr anchor="t" rtlCol="false" tIns="0" lIns="0" bIns="0" rIns="0">
            <a:spAutoFit/>
          </a:bodyPr>
          <a:lstStyle/>
          <a:p>
            <a:pPr algn="ctr">
              <a:lnSpc>
                <a:spcPts val="3640"/>
              </a:lnSpc>
            </a:pPr>
            <a:r>
              <a:rPr lang="en-US" sz="2600">
                <a:solidFill>
                  <a:srgbClr val="1F4A7A"/>
                </a:solidFill>
                <a:latin typeface="Canva Sans"/>
                <a:ea typeface="Canva Sans"/>
                <a:cs typeface="Canva Sans"/>
                <a:sym typeface="Canva Sans"/>
              </a:rPr>
              <a:t>Data Analyst &amp; ML Engineer</a:t>
            </a:r>
          </a:p>
        </p:txBody>
      </p:sp>
      <p:sp>
        <p:nvSpPr>
          <p:cNvPr name="Freeform 29" id="29"/>
          <p:cNvSpPr/>
          <p:nvPr/>
        </p:nvSpPr>
        <p:spPr>
          <a:xfrm flipH="false" flipV="false" rot="0">
            <a:off x="11957477" y="2547054"/>
            <a:ext cx="6226746" cy="5599245"/>
          </a:xfrm>
          <a:custGeom>
            <a:avLst/>
            <a:gdLst/>
            <a:ahLst/>
            <a:cxnLst/>
            <a:rect r="r" b="b" t="t" l="l"/>
            <a:pathLst>
              <a:path h="5599245" w="6226746">
                <a:moveTo>
                  <a:pt x="0" y="0"/>
                </a:moveTo>
                <a:lnTo>
                  <a:pt x="6226746" y="0"/>
                </a:lnTo>
                <a:lnTo>
                  <a:pt x="6226746" y="5599245"/>
                </a:lnTo>
                <a:lnTo>
                  <a:pt x="0" y="55992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BFAF8"/>
        </a:solidFill>
      </p:bgPr>
    </p:bg>
    <p:spTree>
      <p:nvGrpSpPr>
        <p:cNvPr id="1" name=""/>
        <p:cNvGrpSpPr/>
        <p:nvPr/>
      </p:nvGrpSpPr>
      <p:grpSpPr>
        <a:xfrm>
          <a:off x="0" y="0"/>
          <a:ext cx="0" cy="0"/>
          <a:chOff x="0" y="0"/>
          <a:chExt cx="0" cy="0"/>
        </a:xfrm>
      </p:grpSpPr>
      <p:sp>
        <p:nvSpPr>
          <p:cNvPr name="Freeform 2" id="2"/>
          <p:cNvSpPr/>
          <p:nvPr/>
        </p:nvSpPr>
        <p:spPr>
          <a:xfrm flipH="false" flipV="false" rot="0">
            <a:off x="-735272" y="-889902"/>
            <a:ext cx="2630125" cy="3974090"/>
          </a:xfrm>
          <a:custGeom>
            <a:avLst/>
            <a:gdLst/>
            <a:ahLst/>
            <a:cxnLst/>
            <a:rect r="r" b="b" t="t" l="l"/>
            <a:pathLst>
              <a:path h="3974090" w="2630125">
                <a:moveTo>
                  <a:pt x="0" y="0"/>
                </a:moveTo>
                <a:lnTo>
                  <a:pt x="2630126" y="0"/>
                </a:lnTo>
                <a:lnTo>
                  <a:pt x="2630126" y="3974091"/>
                </a:lnTo>
                <a:lnTo>
                  <a:pt x="0" y="3974091"/>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1704061">
            <a:off x="14280198" y="5876643"/>
            <a:ext cx="4991149" cy="7541571"/>
          </a:xfrm>
          <a:custGeom>
            <a:avLst/>
            <a:gdLst/>
            <a:ahLst/>
            <a:cxnLst/>
            <a:rect r="r" b="b" t="t" l="l"/>
            <a:pathLst>
              <a:path h="7541571" w="4991149">
                <a:moveTo>
                  <a:pt x="4991149" y="7541572"/>
                </a:moveTo>
                <a:lnTo>
                  <a:pt x="0" y="7541572"/>
                </a:lnTo>
                <a:lnTo>
                  <a:pt x="0" y="0"/>
                </a:lnTo>
                <a:lnTo>
                  <a:pt x="4991149" y="0"/>
                </a:lnTo>
                <a:lnTo>
                  <a:pt x="4991149" y="7541572"/>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01180" y="1359791"/>
            <a:ext cx="14985831" cy="5900057"/>
          </a:xfrm>
          <a:custGeom>
            <a:avLst/>
            <a:gdLst/>
            <a:ahLst/>
            <a:cxnLst/>
            <a:rect r="r" b="b" t="t" l="l"/>
            <a:pathLst>
              <a:path h="5900057" w="14985831">
                <a:moveTo>
                  <a:pt x="0" y="0"/>
                </a:moveTo>
                <a:lnTo>
                  <a:pt x="14985830" y="0"/>
                </a:lnTo>
                <a:lnTo>
                  <a:pt x="14985830" y="5900056"/>
                </a:lnTo>
                <a:lnTo>
                  <a:pt x="0" y="5900056"/>
                </a:lnTo>
                <a:lnTo>
                  <a:pt x="0" y="0"/>
                </a:lnTo>
                <a:close/>
              </a:path>
            </a:pathLst>
          </a:custGeom>
          <a:blipFill>
            <a:blip r:embed="rId4"/>
            <a:stretch>
              <a:fillRect l="0" t="0" r="-20518" b="0"/>
            </a:stretch>
          </a:blipFill>
          <a:ln cap="sq">
            <a:noFill/>
            <a:prstDash val="solid"/>
            <a:miter/>
          </a:ln>
        </p:spPr>
      </p:sp>
      <p:sp>
        <p:nvSpPr>
          <p:cNvPr name="Freeform 5" id="5"/>
          <p:cNvSpPr/>
          <p:nvPr/>
        </p:nvSpPr>
        <p:spPr>
          <a:xfrm flipH="false" flipV="false" rot="0">
            <a:off x="1601180" y="7694996"/>
            <a:ext cx="3172338" cy="1461189"/>
          </a:xfrm>
          <a:custGeom>
            <a:avLst/>
            <a:gdLst/>
            <a:ahLst/>
            <a:cxnLst/>
            <a:rect r="r" b="b" t="t" l="l"/>
            <a:pathLst>
              <a:path h="1461189" w="3172338">
                <a:moveTo>
                  <a:pt x="0" y="0"/>
                </a:moveTo>
                <a:lnTo>
                  <a:pt x="3172337" y="0"/>
                </a:lnTo>
                <a:lnTo>
                  <a:pt x="3172337" y="1461189"/>
                </a:lnTo>
                <a:lnTo>
                  <a:pt x="0" y="1461189"/>
                </a:lnTo>
                <a:lnTo>
                  <a:pt x="0" y="0"/>
                </a:lnTo>
                <a:close/>
              </a:path>
            </a:pathLst>
          </a:custGeom>
          <a:blipFill>
            <a:blip r:embed="rId4"/>
            <a:stretch>
              <a:fillRect l="-469319" t="-101892" r="0" b="-201892"/>
            </a:stretch>
          </a:blipFill>
        </p:spPr>
      </p:sp>
      <p:sp>
        <p:nvSpPr>
          <p:cNvPr name="TextBox 6" id="6"/>
          <p:cNvSpPr txBox="true"/>
          <p:nvPr/>
        </p:nvSpPr>
        <p:spPr>
          <a:xfrm rot="0">
            <a:off x="1601180" y="-171450"/>
            <a:ext cx="12548495" cy="1052740"/>
          </a:xfrm>
          <a:prstGeom prst="rect">
            <a:avLst/>
          </a:prstGeom>
        </p:spPr>
        <p:txBody>
          <a:bodyPr anchor="t" rtlCol="false" tIns="0" lIns="0" bIns="0" rIns="0">
            <a:spAutoFit/>
          </a:bodyPr>
          <a:lstStyle/>
          <a:p>
            <a:pPr algn="ctr" marL="0" indent="0" lvl="0">
              <a:lnSpc>
                <a:spcPts val="8124"/>
              </a:lnSpc>
              <a:spcBef>
                <a:spcPct val="0"/>
              </a:spcBef>
            </a:pPr>
            <a:r>
              <a:rPr lang="en-US" b="true" sz="5803">
                <a:solidFill>
                  <a:srgbClr val="05066D"/>
                </a:solidFill>
                <a:latin typeface="Poppins Bold"/>
                <a:ea typeface="Poppins Bold"/>
                <a:cs typeface="Poppins Bold"/>
                <a:sym typeface="Poppins Bold"/>
              </a:rPr>
              <a:t>FACTORS AFFECTING DIAGNOSIS</a:t>
            </a:r>
          </a:p>
        </p:txBody>
      </p:sp>
      <p:sp>
        <p:nvSpPr>
          <p:cNvPr name="Freeform 7" id="7"/>
          <p:cNvSpPr/>
          <p:nvPr/>
        </p:nvSpPr>
        <p:spPr>
          <a:xfrm flipH="false" flipV="false" rot="0">
            <a:off x="15980954" y="0"/>
            <a:ext cx="2307046" cy="2437942"/>
          </a:xfrm>
          <a:custGeom>
            <a:avLst/>
            <a:gdLst/>
            <a:ahLst/>
            <a:cxnLst/>
            <a:rect r="r" b="b" t="t" l="l"/>
            <a:pathLst>
              <a:path h="2437942" w="2307046">
                <a:moveTo>
                  <a:pt x="0" y="0"/>
                </a:moveTo>
                <a:lnTo>
                  <a:pt x="2307046" y="0"/>
                </a:lnTo>
                <a:lnTo>
                  <a:pt x="2307046" y="2437942"/>
                </a:lnTo>
                <a:lnTo>
                  <a:pt x="0" y="24379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BFAF8"/>
        </a:solidFill>
      </p:bgPr>
    </p:bg>
    <p:spTree>
      <p:nvGrpSpPr>
        <p:cNvPr id="1" name=""/>
        <p:cNvGrpSpPr/>
        <p:nvPr/>
      </p:nvGrpSpPr>
      <p:grpSpPr>
        <a:xfrm>
          <a:off x="0" y="0"/>
          <a:ext cx="0" cy="0"/>
          <a:chOff x="0" y="0"/>
          <a:chExt cx="0" cy="0"/>
        </a:xfrm>
      </p:grpSpPr>
      <p:sp>
        <p:nvSpPr>
          <p:cNvPr name="Freeform 2" id="2"/>
          <p:cNvSpPr/>
          <p:nvPr/>
        </p:nvSpPr>
        <p:spPr>
          <a:xfrm flipH="false" flipV="false" rot="0">
            <a:off x="-735272" y="-889902"/>
            <a:ext cx="2630125" cy="3974090"/>
          </a:xfrm>
          <a:custGeom>
            <a:avLst/>
            <a:gdLst/>
            <a:ahLst/>
            <a:cxnLst/>
            <a:rect r="r" b="b" t="t" l="l"/>
            <a:pathLst>
              <a:path h="3974090" w="2630125">
                <a:moveTo>
                  <a:pt x="0" y="0"/>
                </a:moveTo>
                <a:lnTo>
                  <a:pt x="2630126" y="0"/>
                </a:lnTo>
                <a:lnTo>
                  <a:pt x="2630126" y="3974091"/>
                </a:lnTo>
                <a:lnTo>
                  <a:pt x="0" y="3974091"/>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1704061">
            <a:off x="16054611" y="6516214"/>
            <a:ext cx="4991149" cy="7541571"/>
          </a:xfrm>
          <a:custGeom>
            <a:avLst/>
            <a:gdLst/>
            <a:ahLst/>
            <a:cxnLst/>
            <a:rect r="r" b="b" t="t" l="l"/>
            <a:pathLst>
              <a:path h="7541571" w="4991149">
                <a:moveTo>
                  <a:pt x="4991149" y="7541572"/>
                </a:moveTo>
                <a:lnTo>
                  <a:pt x="0" y="7541572"/>
                </a:lnTo>
                <a:lnTo>
                  <a:pt x="0" y="0"/>
                </a:lnTo>
                <a:lnTo>
                  <a:pt x="4991149" y="0"/>
                </a:lnTo>
                <a:lnTo>
                  <a:pt x="4991149" y="7541572"/>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71151" y="1323325"/>
            <a:ext cx="14945698" cy="7934975"/>
          </a:xfrm>
          <a:custGeom>
            <a:avLst/>
            <a:gdLst/>
            <a:ahLst/>
            <a:cxnLst/>
            <a:rect r="r" b="b" t="t" l="l"/>
            <a:pathLst>
              <a:path h="7934975" w="14945698">
                <a:moveTo>
                  <a:pt x="0" y="0"/>
                </a:moveTo>
                <a:lnTo>
                  <a:pt x="14945698" y="0"/>
                </a:lnTo>
                <a:lnTo>
                  <a:pt x="14945698" y="7934975"/>
                </a:lnTo>
                <a:lnTo>
                  <a:pt x="0" y="7934975"/>
                </a:lnTo>
                <a:lnTo>
                  <a:pt x="0" y="0"/>
                </a:lnTo>
                <a:close/>
              </a:path>
            </a:pathLst>
          </a:custGeom>
          <a:blipFill>
            <a:blip r:embed="rId4"/>
            <a:stretch>
              <a:fillRect l="0" t="-13011" r="0" b="0"/>
            </a:stretch>
          </a:blipFill>
        </p:spPr>
      </p:sp>
      <p:sp>
        <p:nvSpPr>
          <p:cNvPr name="TextBox 5" id="5"/>
          <p:cNvSpPr txBox="true"/>
          <p:nvPr/>
        </p:nvSpPr>
        <p:spPr>
          <a:xfrm rot="0">
            <a:off x="2224189" y="44403"/>
            <a:ext cx="13839621" cy="1052740"/>
          </a:xfrm>
          <a:prstGeom prst="rect">
            <a:avLst/>
          </a:prstGeom>
        </p:spPr>
        <p:txBody>
          <a:bodyPr anchor="t" rtlCol="false" tIns="0" lIns="0" bIns="0" rIns="0">
            <a:spAutoFit/>
          </a:bodyPr>
          <a:lstStyle/>
          <a:p>
            <a:pPr algn="ctr" marL="0" indent="0" lvl="0">
              <a:lnSpc>
                <a:spcPts val="8124"/>
              </a:lnSpc>
              <a:spcBef>
                <a:spcPct val="0"/>
              </a:spcBef>
            </a:pPr>
            <a:r>
              <a:rPr lang="en-US" b="true" sz="5803">
                <a:solidFill>
                  <a:srgbClr val="05066D"/>
                </a:solidFill>
                <a:latin typeface="Poppins Bold"/>
                <a:ea typeface="Poppins Bold"/>
                <a:cs typeface="Poppins Bold"/>
                <a:sym typeface="Poppins Bold"/>
              </a:rPr>
              <a:t>CORRELATION BETWEEN COLUMNS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BFAF8"/>
        </a:solidFill>
      </p:bgPr>
    </p:bg>
    <p:spTree>
      <p:nvGrpSpPr>
        <p:cNvPr id="1" name=""/>
        <p:cNvGrpSpPr/>
        <p:nvPr/>
      </p:nvGrpSpPr>
      <p:grpSpPr>
        <a:xfrm>
          <a:off x="0" y="0"/>
          <a:ext cx="0" cy="0"/>
          <a:chOff x="0" y="0"/>
          <a:chExt cx="0" cy="0"/>
        </a:xfrm>
      </p:grpSpPr>
      <p:sp>
        <p:nvSpPr>
          <p:cNvPr name="TextBox 2" id="2"/>
          <p:cNvSpPr txBox="true"/>
          <p:nvPr/>
        </p:nvSpPr>
        <p:spPr>
          <a:xfrm rot="0">
            <a:off x="-304281" y="-171450"/>
            <a:ext cx="9738141" cy="1052740"/>
          </a:xfrm>
          <a:prstGeom prst="rect">
            <a:avLst/>
          </a:prstGeom>
        </p:spPr>
        <p:txBody>
          <a:bodyPr anchor="t" rtlCol="false" tIns="0" lIns="0" bIns="0" rIns="0">
            <a:spAutoFit/>
          </a:bodyPr>
          <a:lstStyle/>
          <a:p>
            <a:pPr algn="ctr" marL="0" indent="0" lvl="0">
              <a:lnSpc>
                <a:spcPts val="8124"/>
              </a:lnSpc>
              <a:spcBef>
                <a:spcPct val="0"/>
              </a:spcBef>
            </a:pPr>
            <a:r>
              <a:rPr lang="en-US" b="true" sz="5803">
                <a:solidFill>
                  <a:srgbClr val="05066D"/>
                </a:solidFill>
                <a:latin typeface="Poppins Bold"/>
                <a:ea typeface="Poppins Bold"/>
                <a:cs typeface="Poppins Bold"/>
                <a:sym typeface="Poppins Bold"/>
              </a:rPr>
              <a:t>KEY INSIGHTS:</a:t>
            </a:r>
          </a:p>
        </p:txBody>
      </p:sp>
      <p:sp>
        <p:nvSpPr>
          <p:cNvPr name="Freeform 3" id="3"/>
          <p:cNvSpPr/>
          <p:nvPr/>
        </p:nvSpPr>
        <p:spPr>
          <a:xfrm flipH="false" flipV="false" rot="0">
            <a:off x="-1094151" y="-1300050"/>
            <a:ext cx="2630125" cy="3974090"/>
          </a:xfrm>
          <a:custGeom>
            <a:avLst/>
            <a:gdLst/>
            <a:ahLst/>
            <a:cxnLst/>
            <a:rect r="r" b="b" t="t" l="l"/>
            <a:pathLst>
              <a:path h="3974090" w="2630125">
                <a:moveTo>
                  <a:pt x="0" y="0"/>
                </a:moveTo>
                <a:lnTo>
                  <a:pt x="2630125" y="0"/>
                </a:lnTo>
                <a:lnTo>
                  <a:pt x="2630125" y="3974091"/>
                </a:lnTo>
                <a:lnTo>
                  <a:pt x="0" y="3974091"/>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true" rot="1704061">
            <a:off x="15106143" y="6128793"/>
            <a:ext cx="4991149" cy="7541571"/>
          </a:xfrm>
          <a:custGeom>
            <a:avLst/>
            <a:gdLst/>
            <a:ahLst/>
            <a:cxnLst/>
            <a:rect r="r" b="b" t="t" l="l"/>
            <a:pathLst>
              <a:path h="7541571" w="4991149">
                <a:moveTo>
                  <a:pt x="4991149" y="7541571"/>
                </a:moveTo>
                <a:lnTo>
                  <a:pt x="0" y="7541571"/>
                </a:lnTo>
                <a:lnTo>
                  <a:pt x="0" y="0"/>
                </a:lnTo>
                <a:lnTo>
                  <a:pt x="4991149" y="0"/>
                </a:lnTo>
                <a:lnTo>
                  <a:pt x="4991149" y="7541571"/>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0" y="1097144"/>
            <a:ext cx="8234241" cy="6249858"/>
          </a:xfrm>
          <a:custGeom>
            <a:avLst/>
            <a:gdLst/>
            <a:ahLst/>
            <a:cxnLst/>
            <a:rect r="r" b="b" t="t" l="l"/>
            <a:pathLst>
              <a:path h="6249858" w="8234241">
                <a:moveTo>
                  <a:pt x="0" y="0"/>
                </a:moveTo>
                <a:lnTo>
                  <a:pt x="8234241" y="0"/>
                </a:lnTo>
                <a:lnTo>
                  <a:pt x="8234241" y="6249858"/>
                </a:lnTo>
                <a:lnTo>
                  <a:pt x="0" y="6249858"/>
                </a:lnTo>
                <a:lnTo>
                  <a:pt x="0" y="0"/>
                </a:lnTo>
                <a:close/>
              </a:path>
            </a:pathLst>
          </a:custGeom>
          <a:blipFill>
            <a:blip r:embed="rId4"/>
            <a:stretch>
              <a:fillRect l="-58340" t="-33673" r="-62097" b="-168857"/>
            </a:stretch>
          </a:blipFill>
        </p:spPr>
      </p:sp>
      <p:sp>
        <p:nvSpPr>
          <p:cNvPr name="Freeform 6" id="6"/>
          <p:cNvSpPr/>
          <p:nvPr/>
        </p:nvSpPr>
        <p:spPr>
          <a:xfrm flipH="false" flipV="false" rot="0">
            <a:off x="9353028" y="1028700"/>
            <a:ext cx="8934972" cy="6318302"/>
          </a:xfrm>
          <a:custGeom>
            <a:avLst/>
            <a:gdLst/>
            <a:ahLst/>
            <a:cxnLst/>
            <a:rect r="r" b="b" t="t" l="l"/>
            <a:pathLst>
              <a:path h="6318302" w="8934972">
                <a:moveTo>
                  <a:pt x="0" y="0"/>
                </a:moveTo>
                <a:lnTo>
                  <a:pt x="8934972" y="0"/>
                </a:lnTo>
                <a:lnTo>
                  <a:pt x="8934972" y="6318302"/>
                </a:lnTo>
                <a:lnTo>
                  <a:pt x="0" y="6318302"/>
                </a:lnTo>
                <a:lnTo>
                  <a:pt x="0" y="0"/>
                </a:lnTo>
                <a:close/>
              </a:path>
            </a:pathLst>
          </a:custGeom>
          <a:blipFill>
            <a:blip r:embed="rId4"/>
            <a:stretch>
              <a:fillRect l="-51258" t="-135326" r="-52192" b="-64370"/>
            </a:stretch>
          </a:blipFill>
        </p:spPr>
      </p:sp>
      <p:sp>
        <p:nvSpPr>
          <p:cNvPr name="Freeform 7" id="7"/>
          <p:cNvSpPr/>
          <p:nvPr/>
        </p:nvSpPr>
        <p:spPr>
          <a:xfrm flipH="false" flipV="false" rot="0">
            <a:off x="5273349" y="7605673"/>
            <a:ext cx="7741303" cy="2494804"/>
          </a:xfrm>
          <a:custGeom>
            <a:avLst/>
            <a:gdLst/>
            <a:ahLst/>
            <a:cxnLst/>
            <a:rect r="r" b="b" t="t" l="l"/>
            <a:pathLst>
              <a:path h="2494804" w="7741303">
                <a:moveTo>
                  <a:pt x="0" y="0"/>
                </a:moveTo>
                <a:lnTo>
                  <a:pt x="7741302" y="0"/>
                </a:lnTo>
                <a:lnTo>
                  <a:pt x="7741302" y="2494805"/>
                </a:lnTo>
                <a:lnTo>
                  <a:pt x="0" y="2494805"/>
                </a:lnTo>
                <a:lnTo>
                  <a:pt x="0" y="0"/>
                </a:lnTo>
                <a:close/>
              </a:path>
            </a:pathLst>
          </a:custGeom>
          <a:blipFill>
            <a:blip r:embed="rId4"/>
            <a:stretch>
              <a:fillRect l="-61813" t="-560525" r="-58985" b="-53156"/>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BFAF8"/>
        </a:solidFill>
      </p:bgPr>
    </p:bg>
    <p:spTree>
      <p:nvGrpSpPr>
        <p:cNvPr id="1" name=""/>
        <p:cNvGrpSpPr/>
        <p:nvPr/>
      </p:nvGrpSpPr>
      <p:grpSpPr>
        <a:xfrm>
          <a:off x="0" y="0"/>
          <a:ext cx="0" cy="0"/>
          <a:chOff x="0" y="0"/>
          <a:chExt cx="0" cy="0"/>
        </a:xfrm>
      </p:grpSpPr>
      <p:sp>
        <p:nvSpPr>
          <p:cNvPr name="TextBox 2" id="2"/>
          <p:cNvSpPr txBox="true"/>
          <p:nvPr/>
        </p:nvSpPr>
        <p:spPr>
          <a:xfrm rot="0">
            <a:off x="1182506" y="-171450"/>
            <a:ext cx="9738141" cy="1052740"/>
          </a:xfrm>
          <a:prstGeom prst="rect">
            <a:avLst/>
          </a:prstGeom>
        </p:spPr>
        <p:txBody>
          <a:bodyPr anchor="t" rtlCol="false" tIns="0" lIns="0" bIns="0" rIns="0">
            <a:spAutoFit/>
          </a:bodyPr>
          <a:lstStyle/>
          <a:p>
            <a:pPr algn="ctr" marL="0" indent="0" lvl="0">
              <a:lnSpc>
                <a:spcPts val="8124"/>
              </a:lnSpc>
              <a:spcBef>
                <a:spcPct val="0"/>
              </a:spcBef>
            </a:pPr>
            <a:r>
              <a:rPr lang="en-US" b="true" sz="5803">
                <a:solidFill>
                  <a:srgbClr val="05066D"/>
                </a:solidFill>
                <a:latin typeface="Poppins Bold"/>
                <a:ea typeface="Poppins Bold"/>
                <a:cs typeface="Poppins Bold"/>
                <a:sym typeface="Poppins Bold"/>
              </a:rPr>
              <a:t>DATA PREPROCESSING</a:t>
            </a:r>
          </a:p>
        </p:txBody>
      </p:sp>
      <p:sp>
        <p:nvSpPr>
          <p:cNvPr name="Freeform 3" id="3"/>
          <p:cNvSpPr/>
          <p:nvPr/>
        </p:nvSpPr>
        <p:spPr>
          <a:xfrm flipH="false" flipV="false" rot="0">
            <a:off x="-735272" y="-889902"/>
            <a:ext cx="2630125" cy="3974090"/>
          </a:xfrm>
          <a:custGeom>
            <a:avLst/>
            <a:gdLst/>
            <a:ahLst/>
            <a:cxnLst/>
            <a:rect r="r" b="b" t="t" l="l"/>
            <a:pathLst>
              <a:path h="3974090" w="2630125">
                <a:moveTo>
                  <a:pt x="0" y="0"/>
                </a:moveTo>
                <a:lnTo>
                  <a:pt x="2630126" y="0"/>
                </a:lnTo>
                <a:lnTo>
                  <a:pt x="2630126" y="3974091"/>
                </a:lnTo>
                <a:lnTo>
                  <a:pt x="0" y="3974091"/>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true" rot="1704061">
            <a:off x="14763726" y="6180061"/>
            <a:ext cx="4991149" cy="7541571"/>
          </a:xfrm>
          <a:custGeom>
            <a:avLst/>
            <a:gdLst/>
            <a:ahLst/>
            <a:cxnLst/>
            <a:rect r="r" b="b" t="t" l="l"/>
            <a:pathLst>
              <a:path h="7541571" w="4991149">
                <a:moveTo>
                  <a:pt x="4991148" y="7541571"/>
                </a:moveTo>
                <a:lnTo>
                  <a:pt x="0" y="7541571"/>
                </a:lnTo>
                <a:lnTo>
                  <a:pt x="0" y="0"/>
                </a:lnTo>
                <a:lnTo>
                  <a:pt x="4991148" y="0"/>
                </a:lnTo>
                <a:lnTo>
                  <a:pt x="4991148" y="7541571"/>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82506" y="1597006"/>
            <a:ext cx="15587577" cy="7092988"/>
          </a:xfrm>
          <a:custGeom>
            <a:avLst/>
            <a:gdLst/>
            <a:ahLst/>
            <a:cxnLst/>
            <a:rect r="r" b="b" t="t" l="l"/>
            <a:pathLst>
              <a:path h="7092988" w="15587577">
                <a:moveTo>
                  <a:pt x="0" y="0"/>
                </a:moveTo>
                <a:lnTo>
                  <a:pt x="15587577" y="0"/>
                </a:lnTo>
                <a:lnTo>
                  <a:pt x="15587577" y="7092988"/>
                </a:lnTo>
                <a:lnTo>
                  <a:pt x="0" y="7092988"/>
                </a:lnTo>
                <a:lnTo>
                  <a:pt x="0" y="0"/>
                </a:lnTo>
                <a:close/>
              </a:path>
            </a:pathLst>
          </a:custGeom>
          <a:blipFill>
            <a:blip r:embed="rId4"/>
            <a:stretch>
              <a:fillRect l="0" t="-28197" r="0" b="-12998"/>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BFAF8"/>
        </a:solidFill>
      </p:bgPr>
    </p:bg>
    <p:spTree>
      <p:nvGrpSpPr>
        <p:cNvPr id="1" name=""/>
        <p:cNvGrpSpPr/>
        <p:nvPr/>
      </p:nvGrpSpPr>
      <p:grpSpPr>
        <a:xfrm>
          <a:off x="0" y="0"/>
          <a:ext cx="0" cy="0"/>
          <a:chOff x="0" y="0"/>
          <a:chExt cx="0" cy="0"/>
        </a:xfrm>
      </p:grpSpPr>
      <p:sp>
        <p:nvSpPr>
          <p:cNvPr name="TextBox 2" id="2"/>
          <p:cNvSpPr txBox="true"/>
          <p:nvPr/>
        </p:nvSpPr>
        <p:spPr>
          <a:xfrm rot="0">
            <a:off x="-1038535" y="-78982"/>
            <a:ext cx="9738141" cy="1052740"/>
          </a:xfrm>
          <a:prstGeom prst="rect">
            <a:avLst/>
          </a:prstGeom>
        </p:spPr>
        <p:txBody>
          <a:bodyPr anchor="t" rtlCol="false" tIns="0" lIns="0" bIns="0" rIns="0">
            <a:spAutoFit/>
          </a:bodyPr>
          <a:lstStyle/>
          <a:p>
            <a:pPr algn="ctr" marL="0" indent="0" lvl="0">
              <a:lnSpc>
                <a:spcPts val="8124"/>
              </a:lnSpc>
              <a:spcBef>
                <a:spcPct val="0"/>
              </a:spcBef>
            </a:pPr>
            <a:r>
              <a:rPr lang="en-US" b="true" sz="5803">
                <a:solidFill>
                  <a:srgbClr val="05066D"/>
                </a:solidFill>
                <a:latin typeface="Poppins Bold"/>
                <a:ea typeface="Poppins Bold"/>
                <a:cs typeface="Poppins Bold"/>
                <a:sym typeface="Poppins Bold"/>
              </a:rPr>
              <a:t>EXAMPLE:</a:t>
            </a:r>
          </a:p>
        </p:txBody>
      </p:sp>
      <p:sp>
        <p:nvSpPr>
          <p:cNvPr name="Freeform 3" id="3"/>
          <p:cNvSpPr/>
          <p:nvPr/>
        </p:nvSpPr>
        <p:spPr>
          <a:xfrm flipH="false" flipV="false" rot="0">
            <a:off x="-735272" y="-889902"/>
            <a:ext cx="2630125" cy="3974090"/>
          </a:xfrm>
          <a:custGeom>
            <a:avLst/>
            <a:gdLst/>
            <a:ahLst/>
            <a:cxnLst/>
            <a:rect r="r" b="b" t="t" l="l"/>
            <a:pathLst>
              <a:path h="3974090" w="2630125">
                <a:moveTo>
                  <a:pt x="0" y="0"/>
                </a:moveTo>
                <a:lnTo>
                  <a:pt x="2630126" y="0"/>
                </a:lnTo>
                <a:lnTo>
                  <a:pt x="2630126" y="3974091"/>
                </a:lnTo>
                <a:lnTo>
                  <a:pt x="0" y="3974091"/>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true" rot="1704061">
            <a:off x="13824431" y="5385399"/>
            <a:ext cx="4991149" cy="7541571"/>
          </a:xfrm>
          <a:custGeom>
            <a:avLst/>
            <a:gdLst/>
            <a:ahLst/>
            <a:cxnLst/>
            <a:rect r="r" b="b" t="t" l="l"/>
            <a:pathLst>
              <a:path h="7541571" w="4991149">
                <a:moveTo>
                  <a:pt x="4991149" y="7541572"/>
                </a:moveTo>
                <a:lnTo>
                  <a:pt x="0" y="7541572"/>
                </a:lnTo>
                <a:lnTo>
                  <a:pt x="0" y="0"/>
                </a:lnTo>
                <a:lnTo>
                  <a:pt x="4991149" y="0"/>
                </a:lnTo>
                <a:lnTo>
                  <a:pt x="4991149" y="7541572"/>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894854" y="973759"/>
            <a:ext cx="15683010" cy="5136546"/>
          </a:xfrm>
          <a:custGeom>
            <a:avLst/>
            <a:gdLst/>
            <a:ahLst/>
            <a:cxnLst/>
            <a:rect r="r" b="b" t="t" l="l"/>
            <a:pathLst>
              <a:path h="5136546" w="15683010">
                <a:moveTo>
                  <a:pt x="0" y="0"/>
                </a:moveTo>
                <a:lnTo>
                  <a:pt x="15683010" y="0"/>
                </a:lnTo>
                <a:lnTo>
                  <a:pt x="15683010" y="5136545"/>
                </a:lnTo>
                <a:lnTo>
                  <a:pt x="0" y="5136545"/>
                </a:lnTo>
                <a:lnTo>
                  <a:pt x="0" y="0"/>
                </a:lnTo>
                <a:close/>
              </a:path>
            </a:pathLst>
          </a:custGeom>
          <a:blipFill>
            <a:blip r:embed="rId4"/>
            <a:stretch>
              <a:fillRect l="0" t="0" r="0" b="0"/>
            </a:stretch>
          </a:blipFill>
        </p:spPr>
      </p:sp>
      <p:grpSp>
        <p:nvGrpSpPr>
          <p:cNvPr name="Group 6" id="6"/>
          <p:cNvGrpSpPr/>
          <p:nvPr/>
        </p:nvGrpSpPr>
        <p:grpSpPr>
          <a:xfrm rot="0">
            <a:off x="1894854" y="6371757"/>
            <a:ext cx="11152827" cy="3295269"/>
            <a:chOff x="0" y="0"/>
            <a:chExt cx="1540139" cy="455057"/>
          </a:xfrm>
        </p:grpSpPr>
        <p:sp>
          <p:nvSpPr>
            <p:cNvPr name="Freeform 7" id="7"/>
            <p:cNvSpPr/>
            <p:nvPr/>
          </p:nvSpPr>
          <p:spPr>
            <a:xfrm flipH="false" flipV="false" rot="0">
              <a:off x="0" y="0"/>
              <a:ext cx="1540139" cy="455057"/>
            </a:xfrm>
            <a:custGeom>
              <a:avLst/>
              <a:gdLst/>
              <a:ahLst/>
              <a:cxnLst/>
              <a:rect r="r" b="b" t="t" l="l"/>
              <a:pathLst>
                <a:path h="455057" w="1540139">
                  <a:moveTo>
                    <a:pt x="11801" y="0"/>
                  </a:moveTo>
                  <a:lnTo>
                    <a:pt x="1528338" y="0"/>
                  </a:lnTo>
                  <a:cubicBezTo>
                    <a:pt x="1534856" y="0"/>
                    <a:pt x="1540139" y="5283"/>
                    <a:pt x="1540139" y="11801"/>
                  </a:cubicBezTo>
                  <a:lnTo>
                    <a:pt x="1540139" y="443256"/>
                  </a:lnTo>
                  <a:cubicBezTo>
                    <a:pt x="1540139" y="449774"/>
                    <a:pt x="1534856" y="455057"/>
                    <a:pt x="1528338" y="455057"/>
                  </a:cubicBezTo>
                  <a:lnTo>
                    <a:pt x="11801" y="455057"/>
                  </a:lnTo>
                  <a:cubicBezTo>
                    <a:pt x="5283" y="455057"/>
                    <a:pt x="0" y="449774"/>
                    <a:pt x="0" y="443256"/>
                  </a:cubicBezTo>
                  <a:lnTo>
                    <a:pt x="0" y="11801"/>
                  </a:lnTo>
                  <a:cubicBezTo>
                    <a:pt x="0" y="5283"/>
                    <a:pt x="5283" y="0"/>
                    <a:pt x="11801" y="0"/>
                  </a:cubicBezTo>
                  <a:close/>
                </a:path>
              </a:pathLst>
            </a:custGeom>
            <a:solidFill>
              <a:srgbClr val="E4EEFF">
                <a:alpha val="56863"/>
              </a:srgbClr>
            </a:solidFill>
            <a:ln cap="sq">
              <a:noFill/>
              <a:prstDash val="solid"/>
              <a:miter/>
            </a:ln>
          </p:spPr>
        </p:sp>
        <p:sp>
          <p:nvSpPr>
            <p:cNvPr name="TextBox 8" id="8"/>
            <p:cNvSpPr txBox="true"/>
            <p:nvPr/>
          </p:nvSpPr>
          <p:spPr>
            <a:xfrm>
              <a:off x="0" y="-47625"/>
              <a:ext cx="1540139" cy="502682"/>
            </a:xfrm>
            <a:prstGeom prst="rect">
              <a:avLst/>
            </a:prstGeom>
          </p:spPr>
          <p:txBody>
            <a:bodyPr anchor="ctr" rtlCol="false" tIns="50800" lIns="50800" bIns="50800" rIns="50800"/>
            <a:lstStyle/>
            <a:p>
              <a:pPr algn="l">
                <a:lnSpc>
                  <a:spcPts val="4140"/>
                </a:lnSpc>
              </a:pPr>
              <a:r>
                <a:rPr lang="en-US" sz="3000" spc="294">
                  <a:solidFill>
                    <a:srgbClr val="05066D">
                      <a:alpha val="56863"/>
                    </a:srgbClr>
                  </a:solidFill>
                  <a:latin typeface="Montserrat"/>
                  <a:ea typeface="Montserrat"/>
                  <a:cs typeface="Montserrat"/>
                  <a:sym typeface="Montserrat"/>
                </a:rPr>
                <a:t>This code converts the “Oral Cancer (Diagnosis)” column from text labels into numerical values so it can be used in machine-learning models. It then displays both the raw counts and the percentage distribution of the new cancer-label classes to show how balanced the dataset is.</a:t>
              </a:r>
            </a:p>
          </p:txBody>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B0C5FF"/>
        </a:solidFill>
      </p:bgPr>
    </p:bg>
    <p:spTree>
      <p:nvGrpSpPr>
        <p:cNvPr id="1" name=""/>
        <p:cNvGrpSpPr/>
        <p:nvPr/>
      </p:nvGrpSpPr>
      <p:grpSpPr>
        <a:xfrm>
          <a:off x="0" y="0"/>
          <a:ext cx="0" cy="0"/>
          <a:chOff x="0" y="0"/>
          <a:chExt cx="0" cy="0"/>
        </a:xfrm>
      </p:grpSpPr>
      <p:sp>
        <p:nvSpPr>
          <p:cNvPr name="Freeform 2" id="2"/>
          <p:cNvSpPr/>
          <p:nvPr/>
        </p:nvSpPr>
        <p:spPr>
          <a:xfrm flipH="false" flipV="false" rot="0">
            <a:off x="11302716" y="623148"/>
            <a:ext cx="6985284" cy="9663852"/>
          </a:xfrm>
          <a:custGeom>
            <a:avLst/>
            <a:gdLst/>
            <a:ahLst/>
            <a:cxnLst/>
            <a:rect r="r" b="b" t="t" l="l"/>
            <a:pathLst>
              <a:path h="9663852" w="6985284">
                <a:moveTo>
                  <a:pt x="0" y="0"/>
                </a:moveTo>
                <a:lnTo>
                  <a:pt x="6985284" y="0"/>
                </a:lnTo>
                <a:lnTo>
                  <a:pt x="6985284" y="9663852"/>
                </a:lnTo>
                <a:lnTo>
                  <a:pt x="0" y="96638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949330" y="623148"/>
            <a:ext cx="7956059" cy="1868396"/>
            <a:chOff x="0" y="0"/>
            <a:chExt cx="1268996" cy="298010"/>
          </a:xfrm>
        </p:grpSpPr>
        <p:sp>
          <p:nvSpPr>
            <p:cNvPr name="Freeform 4" id="4"/>
            <p:cNvSpPr/>
            <p:nvPr/>
          </p:nvSpPr>
          <p:spPr>
            <a:xfrm flipH="false" flipV="false" rot="0">
              <a:off x="0" y="0"/>
              <a:ext cx="1268996" cy="298010"/>
            </a:xfrm>
            <a:custGeom>
              <a:avLst/>
              <a:gdLst/>
              <a:ahLst/>
              <a:cxnLst/>
              <a:rect r="r" b="b" t="t" l="l"/>
              <a:pathLst>
                <a:path h="298010" w="1268996">
                  <a:moveTo>
                    <a:pt x="97308" y="0"/>
                  </a:moveTo>
                  <a:lnTo>
                    <a:pt x="1171687" y="0"/>
                  </a:lnTo>
                  <a:cubicBezTo>
                    <a:pt x="1197495" y="0"/>
                    <a:pt x="1222246" y="10252"/>
                    <a:pt x="1240495" y="28501"/>
                  </a:cubicBezTo>
                  <a:cubicBezTo>
                    <a:pt x="1258744" y="46750"/>
                    <a:pt x="1268996" y="71501"/>
                    <a:pt x="1268996" y="97308"/>
                  </a:cubicBezTo>
                  <a:lnTo>
                    <a:pt x="1268996" y="200702"/>
                  </a:lnTo>
                  <a:cubicBezTo>
                    <a:pt x="1268996" y="254444"/>
                    <a:pt x="1225429" y="298010"/>
                    <a:pt x="1171687" y="298010"/>
                  </a:cubicBezTo>
                  <a:lnTo>
                    <a:pt x="97308" y="298010"/>
                  </a:lnTo>
                  <a:cubicBezTo>
                    <a:pt x="43566" y="298010"/>
                    <a:pt x="0" y="254444"/>
                    <a:pt x="0" y="200702"/>
                  </a:cubicBezTo>
                  <a:lnTo>
                    <a:pt x="0" y="97308"/>
                  </a:lnTo>
                  <a:cubicBezTo>
                    <a:pt x="0" y="43566"/>
                    <a:pt x="43566" y="0"/>
                    <a:pt x="97308" y="0"/>
                  </a:cubicBezTo>
                  <a:close/>
                </a:path>
              </a:pathLst>
            </a:custGeom>
            <a:solidFill>
              <a:srgbClr val="FFFFFF"/>
            </a:solidFill>
            <a:ln cap="rnd">
              <a:noFill/>
              <a:prstDash val="solid"/>
              <a:round/>
            </a:ln>
          </p:spPr>
        </p:sp>
        <p:sp>
          <p:nvSpPr>
            <p:cNvPr name="TextBox 5" id="5"/>
            <p:cNvSpPr txBox="true"/>
            <p:nvPr/>
          </p:nvSpPr>
          <p:spPr>
            <a:xfrm>
              <a:off x="0" y="-209550"/>
              <a:ext cx="1268996" cy="507560"/>
            </a:xfrm>
            <a:prstGeom prst="rect">
              <a:avLst/>
            </a:prstGeom>
          </p:spPr>
          <p:txBody>
            <a:bodyPr anchor="ctr" rtlCol="false" tIns="50800" lIns="50800" bIns="50800" rIns="50800"/>
            <a:lstStyle/>
            <a:p>
              <a:pPr algn="ctr" marL="0" indent="0" lvl="0">
                <a:lnSpc>
                  <a:spcPts val="10217"/>
                </a:lnSpc>
                <a:spcBef>
                  <a:spcPct val="0"/>
                </a:spcBef>
              </a:pPr>
            </a:p>
          </p:txBody>
        </p:sp>
      </p:grpSp>
      <p:sp>
        <p:nvSpPr>
          <p:cNvPr name="TextBox 6" id="6"/>
          <p:cNvSpPr txBox="true"/>
          <p:nvPr/>
        </p:nvSpPr>
        <p:spPr>
          <a:xfrm rot="0">
            <a:off x="2906137" y="667184"/>
            <a:ext cx="1603898" cy="1608873"/>
          </a:xfrm>
          <a:prstGeom prst="rect">
            <a:avLst/>
          </a:prstGeom>
        </p:spPr>
        <p:txBody>
          <a:bodyPr anchor="t" rtlCol="false" tIns="0" lIns="0" bIns="0" rIns="0">
            <a:spAutoFit/>
          </a:bodyPr>
          <a:lstStyle/>
          <a:p>
            <a:pPr algn="l">
              <a:lnSpc>
                <a:spcPts val="13475"/>
              </a:lnSpc>
              <a:spcBef>
                <a:spcPct val="0"/>
              </a:spcBef>
            </a:pPr>
            <a:r>
              <a:rPr lang="en-US" b="true" sz="9625">
                <a:solidFill>
                  <a:srgbClr val="337096"/>
                </a:solidFill>
                <a:latin typeface="Montserrat Bold"/>
                <a:ea typeface="Montserrat Bold"/>
                <a:cs typeface="Montserrat Bold"/>
                <a:sym typeface="Montserrat Bold"/>
              </a:rPr>
              <a:t>05</a:t>
            </a:r>
          </a:p>
        </p:txBody>
      </p:sp>
      <p:sp>
        <p:nvSpPr>
          <p:cNvPr name="TextBox 7" id="7"/>
          <p:cNvSpPr txBox="true"/>
          <p:nvPr/>
        </p:nvSpPr>
        <p:spPr>
          <a:xfrm rot="0">
            <a:off x="1028700" y="2953506"/>
            <a:ext cx="8491417" cy="5469889"/>
          </a:xfrm>
          <a:prstGeom prst="rect">
            <a:avLst/>
          </a:prstGeom>
        </p:spPr>
        <p:txBody>
          <a:bodyPr anchor="t" rtlCol="false" tIns="0" lIns="0" bIns="0" rIns="0">
            <a:spAutoFit/>
          </a:bodyPr>
          <a:lstStyle/>
          <a:p>
            <a:pPr algn="l">
              <a:lnSpc>
                <a:spcPts val="14560"/>
              </a:lnSpc>
              <a:spcBef>
                <a:spcPct val="0"/>
              </a:spcBef>
            </a:pPr>
            <a:r>
              <a:rPr lang="en-US" b="true" sz="10400">
                <a:solidFill>
                  <a:srgbClr val="1F2B5B"/>
                </a:solidFill>
                <a:latin typeface="Montserrat Bold"/>
                <a:ea typeface="Montserrat Bold"/>
                <a:cs typeface="Montserrat Bold"/>
                <a:sym typeface="Montserrat Bold"/>
              </a:rPr>
              <a:t>MACHINE- LEARNING RESULTS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BFAF8"/>
        </a:solidFill>
      </p:bgPr>
    </p:bg>
    <p:spTree>
      <p:nvGrpSpPr>
        <p:cNvPr id="1" name=""/>
        <p:cNvGrpSpPr/>
        <p:nvPr/>
      </p:nvGrpSpPr>
      <p:grpSpPr>
        <a:xfrm>
          <a:off x="0" y="0"/>
          <a:ext cx="0" cy="0"/>
          <a:chOff x="0" y="0"/>
          <a:chExt cx="0" cy="0"/>
        </a:xfrm>
      </p:grpSpPr>
      <p:grpSp>
        <p:nvGrpSpPr>
          <p:cNvPr name="Group 2" id="2"/>
          <p:cNvGrpSpPr/>
          <p:nvPr/>
        </p:nvGrpSpPr>
        <p:grpSpPr>
          <a:xfrm rot="0">
            <a:off x="1894854" y="1097144"/>
            <a:ext cx="14425152" cy="7701029"/>
            <a:chOff x="0" y="0"/>
            <a:chExt cx="1992027" cy="1063466"/>
          </a:xfrm>
        </p:grpSpPr>
        <p:sp>
          <p:nvSpPr>
            <p:cNvPr name="Freeform 3" id="3"/>
            <p:cNvSpPr/>
            <p:nvPr/>
          </p:nvSpPr>
          <p:spPr>
            <a:xfrm flipH="false" flipV="false" rot="0">
              <a:off x="0" y="0"/>
              <a:ext cx="1992027" cy="1063466"/>
            </a:xfrm>
            <a:custGeom>
              <a:avLst/>
              <a:gdLst/>
              <a:ahLst/>
              <a:cxnLst/>
              <a:rect r="r" b="b" t="t" l="l"/>
              <a:pathLst>
                <a:path h="1063466" w="1992027">
                  <a:moveTo>
                    <a:pt x="9124" y="0"/>
                  </a:moveTo>
                  <a:lnTo>
                    <a:pt x="1982904" y="0"/>
                  </a:lnTo>
                  <a:cubicBezTo>
                    <a:pt x="1987943" y="0"/>
                    <a:pt x="1992027" y="4085"/>
                    <a:pt x="1992027" y="9124"/>
                  </a:cubicBezTo>
                  <a:lnTo>
                    <a:pt x="1992027" y="1054342"/>
                  </a:lnTo>
                  <a:cubicBezTo>
                    <a:pt x="1992027" y="1059381"/>
                    <a:pt x="1987943" y="1063466"/>
                    <a:pt x="1982904" y="1063466"/>
                  </a:cubicBezTo>
                  <a:lnTo>
                    <a:pt x="9124" y="1063466"/>
                  </a:lnTo>
                  <a:cubicBezTo>
                    <a:pt x="6704" y="1063466"/>
                    <a:pt x="4383" y="1062505"/>
                    <a:pt x="2672" y="1060794"/>
                  </a:cubicBezTo>
                  <a:cubicBezTo>
                    <a:pt x="961" y="1059083"/>
                    <a:pt x="0" y="1056762"/>
                    <a:pt x="0" y="1054342"/>
                  </a:cubicBezTo>
                  <a:lnTo>
                    <a:pt x="0" y="9124"/>
                  </a:lnTo>
                  <a:cubicBezTo>
                    <a:pt x="0" y="4085"/>
                    <a:pt x="4085" y="0"/>
                    <a:pt x="9124" y="0"/>
                  </a:cubicBezTo>
                  <a:close/>
                </a:path>
              </a:pathLst>
            </a:custGeom>
            <a:solidFill>
              <a:srgbClr val="E4EEFF">
                <a:alpha val="56863"/>
              </a:srgbClr>
            </a:solidFill>
            <a:ln cap="sq">
              <a:noFill/>
              <a:prstDash val="solid"/>
              <a:miter/>
            </a:ln>
          </p:spPr>
        </p:sp>
        <p:sp>
          <p:nvSpPr>
            <p:cNvPr name="TextBox 4" id="4"/>
            <p:cNvSpPr txBox="true"/>
            <p:nvPr/>
          </p:nvSpPr>
          <p:spPr>
            <a:xfrm>
              <a:off x="0" y="-57150"/>
              <a:ext cx="1992027" cy="1120616"/>
            </a:xfrm>
            <a:prstGeom prst="rect">
              <a:avLst/>
            </a:prstGeom>
          </p:spPr>
          <p:txBody>
            <a:bodyPr anchor="ctr" rtlCol="false" tIns="50800" lIns="50800" bIns="50800" rIns="50800"/>
            <a:lstStyle/>
            <a:p>
              <a:pPr algn="ctr">
                <a:lnSpc>
                  <a:spcPts val="4682"/>
                </a:lnSpc>
              </a:pPr>
              <a:r>
                <a:rPr lang="en-US" sz="3393" spc="332">
                  <a:solidFill>
                    <a:srgbClr val="05066D">
                      <a:alpha val="56863"/>
                    </a:srgbClr>
                  </a:solidFill>
                  <a:latin typeface="Montserrat"/>
                  <a:ea typeface="Montserrat"/>
                  <a:cs typeface="Montserrat"/>
                  <a:sym typeface="Montserrat"/>
                </a:rPr>
                <a:t>Our system includes five machine-learning models that support key clinical decisions. </a:t>
              </a:r>
              <a:r>
                <a:rPr lang="en-US" b="true" sz="3393" spc="332">
                  <a:solidFill>
                    <a:srgbClr val="05066D">
                      <a:alpha val="56863"/>
                    </a:srgbClr>
                  </a:solidFill>
                  <a:latin typeface="Montserrat Bold"/>
                  <a:ea typeface="Montserrat Bold"/>
                  <a:cs typeface="Montserrat Bold"/>
                  <a:sym typeface="Montserrat Bold"/>
                </a:rPr>
                <a:t>The Cancer Label model</a:t>
              </a:r>
              <a:r>
                <a:rPr lang="en-US" sz="3393" spc="332">
                  <a:solidFill>
                    <a:srgbClr val="05066D">
                      <a:alpha val="56863"/>
                    </a:srgbClr>
                  </a:solidFill>
                  <a:latin typeface="Montserrat"/>
                  <a:ea typeface="Montserrat"/>
                  <a:cs typeface="Montserrat"/>
                  <a:sym typeface="Montserrat"/>
                </a:rPr>
                <a:t> identifies the likelihood of oral cancer, while </a:t>
              </a:r>
              <a:r>
                <a:rPr lang="en-US" b="true" sz="3393" spc="332">
                  <a:solidFill>
                    <a:srgbClr val="05066D">
                      <a:alpha val="56863"/>
                    </a:srgbClr>
                  </a:solidFill>
                  <a:latin typeface="Montserrat Bold"/>
                  <a:ea typeface="Montserrat Bold"/>
                  <a:cs typeface="Montserrat Bold"/>
                  <a:sym typeface="Montserrat Bold"/>
                </a:rPr>
                <a:t>the Predicted Recovery, Predicted Length of Stay, and Survival Rate models</a:t>
              </a:r>
              <a:r>
                <a:rPr lang="en-US" sz="3393" spc="332">
                  <a:solidFill>
                    <a:srgbClr val="05066D">
                      <a:alpha val="56863"/>
                    </a:srgbClr>
                  </a:solidFill>
                  <a:latin typeface="Montserrat"/>
                  <a:ea typeface="Montserrat"/>
                  <a:cs typeface="Montserrat"/>
                  <a:sym typeface="Montserrat"/>
                </a:rPr>
                <a:t> estimate patient outcomes throughout the care process. </a:t>
              </a:r>
              <a:r>
                <a:rPr lang="en-US" b="true" sz="3393" spc="332">
                  <a:solidFill>
                    <a:srgbClr val="05066D">
                      <a:alpha val="56863"/>
                    </a:srgbClr>
                  </a:solidFill>
                  <a:latin typeface="Montserrat Bold"/>
                  <a:ea typeface="Montserrat Bold"/>
                  <a:cs typeface="Montserrat Bold"/>
                  <a:sym typeface="Montserrat Bold"/>
                </a:rPr>
                <a:t>The Cost Model</a:t>
              </a:r>
              <a:r>
                <a:rPr lang="en-US" sz="3393" spc="332">
                  <a:solidFill>
                    <a:srgbClr val="05066D">
                      <a:alpha val="56863"/>
                    </a:srgbClr>
                  </a:solidFill>
                  <a:latin typeface="Montserrat"/>
                  <a:ea typeface="Montserrat"/>
                  <a:cs typeface="Montserrat"/>
                  <a:sym typeface="Montserrat"/>
                </a:rPr>
                <a:t> forecasts expected treatment expenses. Together, these models provide a comprehensive, data-driven view that enhances early detection, patient management, and healthcare planning.</a:t>
              </a:r>
            </a:p>
          </p:txBody>
        </p:sp>
      </p:grpSp>
      <p:sp>
        <p:nvSpPr>
          <p:cNvPr name="Freeform 5" id="5"/>
          <p:cNvSpPr/>
          <p:nvPr/>
        </p:nvSpPr>
        <p:spPr>
          <a:xfrm flipH="false" flipV="false" rot="0">
            <a:off x="-735272" y="-889902"/>
            <a:ext cx="2630125" cy="3974090"/>
          </a:xfrm>
          <a:custGeom>
            <a:avLst/>
            <a:gdLst/>
            <a:ahLst/>
            <a:cxnLst/>
            <a:rect r="r" b="b" t="t" l="l"/>
            <a:pathLst>
              <a:path h="3974090" w="2630125">
                <a:moveTo>
                  <a:pt x="0" y="0"/>
                </a:moveTo>
                <a:lnTo>
                  <a:pt x="2630126" y="0"/>
                </a:lnTo>
                <a:lnTo>
                  <a:pt x="2630126" y="3974091"/>
                </a:lnTo>
                <a:lnTo>
                  <a:pt x="0" y="3974091"/>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true" rot="1704061">
            <a:off x="15792426" y="5487514"/>
            <a:ext cx="4991149" cy="7541571"/>
          </a:xfrm>
          <a:custGeom>
            <a:avLst/>
            <a:gdLst/>
            <a:ahLst/>
            <a:cxnLst/>
            <a:rect r="r" b="b" t="t" l="l"/>
            <a:pathLst>
              <a:path h="7541571" w="4991149">
                <a:moveTo>
                  <a:pt x="4991148" y="7541572"/>
                </a:moveTo>
                <a:lnTo>
                  <a:pt x="0" y="7541572"/>
                </a:lnTo>
                <a:lnTo>
                  <a:pt x="0" y="0"/>
                </a:lnTo>
                <a:lnTo>
                  <a:pt x="4991148" y="0"/>
                </a:lnTo>
                <a:lnTo>
                  <a:pt x="4991148" y="7541572"/>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86240" y="7540943"/>
            <a:ext cx="2514460" cy="2514460"/>
          </a:xfrm>
          <a:custGeom>
            <a:avLst/>
            <a:gdLst/>
            <a:ahLst/>
            <a:cxnLst/>
            <a:rect r="r" b="b" t="t" l="l"/>
            <a:pathLst>
              <a:path h="2514460" w="2514460">
                <a:moveTo>
                  <a:pt x="0" y="0"/>
                </a:moveTo>
                <a:lnTo>
                  <a:pt x="2514459" y="0"/>
                </a:lnTo>
                <a:lnTo>
                  <a:pt x="2514459" y="2514460"/>
                </a:lnTo>
                <a:lnTo>
                  <a:pt x="0" y="25144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6085809" y="147410"/>
            <a:ext cx="1967995" cy="2177861"/>
          </a:xfrm>
          <a:custGeom>
            <a:avLst/>
            <a:gdLst/>
            <a:ahLst/>
            <a:cxnLst/>
            <a:rect r="r" b="b" t="t" l="l"/>
            <a:pathLst>
              <a:path h="2177861" w="1967995">
                <a:moveTo>
                  <a:pt x="0" y="0"/>
                </a:moveTo>
                <a:lnTo>
                  <a:pt x="1967995" y="0"/>
                </a:lnTo>
                <a:lnTo>
                  <a:pt x="1967995" y="2177861"/>
                </a:lnTo>
                <a:lnTo>
                  <a:pt x="0" y="21778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4274930" y="-24040"/>
            <a:ext cx="9738141" cy="1052740"/>
          </a:xfrm>
          <a:prstGeom prst="rect">
            <a:avLst/>
          </a:prstGeom>
        </p:spPr>
        <p:txBody>
          <a:bodyPr anchor="t" rtlCol="false" tIns="0" lIns="0" bIns="0" rIns="0">
            <a:spAutoFit/>
          </a:bodyPr>
          <a:lstStyle/>
          <a:p>
            <a:pPr algn="ctr" marL="0" indent="0" lvl="0">
              <a:lnSpc>
                <a:spcPts val="8124"/>
              </a:lnSpc>
              <a:spcBef>
                <a:spcPct val="0"/>
              </a:spcBef>
            </a:pPr>
            <a:r>
              <a:rPr lang="en-US" b="true" sz="5803">
                <a:solidFill>
                  <a:srgbClr val="05066D"/>
                </a:solidFill>
                <a:latin typeface="Poppins Bold"/>
                <a:ea typeface="Poppins Bold"/>
                <a:cs typeface="Poppins Bold"/>
                <a:sym typeface="Poppins Bold"/>
              </a:rPr>
              <a:t>ABOUT THE MODELS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BFAF8"/>
        </a:solidFill>
      </p:bgPr>
    </p:bg>
    <p:spTree>
      <p:nvGrpSpPr>
        <p:cNvPr id="1" name=""/>
        <p:cNvGrpSpPr/>
        <p:nvPr/>
      </p:nvGrpSpPr>
      <p:grpSpPr>
        <a:xfrm>
          <a:off x="0" y="0"/>
          <a:ext cx="0" cy="0"/>
          <a:chOff x="0" y="0"/>
          <a:chExt cx="0" cy="0"/>
        </a:xfrm>
      </p:grpSpPr>
      <p:sp>
        <p:nvSpPr>
          <p:cNvPr name="TextBox 2" id="2"/>
          <p:cNvSpPr txBox="true"/>
          <p:nvPr/>
        </p:nvSpPr>
        <p:spPr>
          <a:xfrm rot="0">
            <a:off x="347401" y="-171450"/>
            <a:ext cx="9738141" cy="1052740"/>
          </a:xfrm>
          <a:prstGeom prst="rect">
            <a:avLst/>
          </a:prstGeom>
        </p:spPr>
        <p:txBody>
          <a:bodyPr anchor="t" rtlCol="false" tIns="0" lIns="0" bIns="0" rIns="0">
            <a:spAutoFit/>
          </a:bodyPr>
          <a:lstStyle/>
          <a:p>
            <a:pPr algn="ctr" marL="0" indent="0" lvl="0">
              <a:lnSpc>
                <a:spcPts val="8124"/>
              </a:lnSpc>
              <a:spcBef>
                <a:spcPct val="0"/>
              </a:spcBef>
            </a:pPr>
            <a:r>
              <a:rPr lang="en-US" b="true" sz="5803">
                <a:solidFill>
                  <a:srgbClr val="05066D"/>
                </a:solidFill>
                <a:latin typeface="Poppins Bold"/>
                <a:ea typeface="Poppins Bold"/>
                <a:cs typeface="Poppins Bold"/>
                <a:sym typeface="Poppins Bold"/>
              </a:rPr>
              <a:t>CANCER LABEL MODEL</a:t>
            </a:r>
          </a:p>
        </p:txBody>
      </p:sp>
      <p:sp>
        <p:nvSpPr>
          <p:cNvPr name="Freeform 3" id="3"/>
          <p:cNvSpPr/>
          <p:nvPr/>
        </p:nvSpPr>
        <p:spPr>
          <a:xfrm flipH="false" flipV="false" rot="0">
            <a:off x="-1315063" y="-1987045"/>
            <a:ext cx="2630125" cy="3974090"/>
          </a:xfrm>
          <a:custGeom>
            <a:avLst/>
            <a:gdLst/>
            <a:ahLst/>
            <a:cxnLst/>
            <a:rect r="r" b="b" t="t" l="l"/>
            <a:pathLst>
              <a:path h="3974090" w="2630125">
                <a:moveTo>
                  <a:pt x="0" y="0"/>
                </a:moveTo>
                <a:lnTo>
                  <a:pt x="2630126" y="0"/>
                </a:lnTo>
                <a:lnTo>
                  <a:pt x="2630126" y="3974090"/>
                </a:lnTo>
                <a:lnTo>
                  <a:pt x="0" y="3974090"/>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true" rot="1704061">
            <a:off x="16036284" y="6218097"/>
            <a:ext cx="4991149" cy="7541571"/>
          </a:xfrm>
          <a:custGeom>
            <a:avLst/>
            <a:gdLst/>
            <a:ahLst/>
            <a:cxnLst/>
            <a:rect r="r" b="b" t="t" l="l"/>
            <a:pathLst>
              <a:path h="7541571" w="4991149">
                <a:moveTo>
                  <a:pt x="4991148" y="7541571"/>
                </a:moveTo>
                <a:lnTo>
                  <a:pt x="0" y="7541571"/>
                </a:lnTo>
                <a:lnTo>
                  <a:pt x="0" y="0"/>
                </a:lnTo>
                <a:lnTo>
                  <a:pt x="4991148" y="0"/>
                </a:lnTo>
                <a:lnTo>
                  <a:pt x="4991148" y="7541571"/>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86329" y="1004862"/>
            <a:ext cx="6791347" cy="8960182"/>
          </a:xfrm>
          <a:custGeom>
            <a:avLst/>
            <a:gdLst/>
            <a:ahLst/>
            <a:cxnLst/>
            <a:rect r="r" b="b" t="t" l="l"/>
            <a:pathLst>
              <a:path h="8960182" w="6791347">
                <a:moveTo>
                  <a:pt x="0" y="0"/>
                </a:moveTo>
                <a:lnTo>
                  <a:pt x="6791347" y="0"/>
                </a:lnTo>
                <a:lnTo>
                  <a:pt x="6791347" y="8960183"/>
                </a:lnTo>
                <a:lnTo>
                  <a:pt x="0" y="8960183"/>
                </a:lnTo>
                <a:lnTo>
                  <a:pt x="0" y="0"/>
                </a:lnTo>
                <a:close/>
              </a:path>
            </a:pathLst>
          </a:custGeom>
          <a:blipFill>
            <a:blip r:embed="rId4"/>
            <a:stretch>
              <a:fillRect l="-7320" t="0" r="-38699" b="0"/>
            </a:stretch>
          </a:blipFill>
        </p:spPr>
      </p:sp>
      <p:grpSp>
        <p:nvGrpSpPr>
          <p:cNvPr name="Group 6" id="6"/>
          <p:cNvGrpSpPr/>
          <p:nvPr/>
        </p:nvGrpSpPr>
        <p:grpSpPr>
          <a:xfrm rot="0">
            <a:off x="9329378" y="6111024"/>
            <a:ext cx="8046451" cy="2232355"/>
            <a:chOff x="0" y="0"/>
            <a:chExt cx="1111167" cy="308275"/>
          </a:xfrm>
        </p:grpSpPr>
        <p:sp>
          <p:nvSpPr>
            <p:cNvPr name="Freeform 7" id="7"/>
            <p:cNvSpPr/>
            <p:nvPr/>
          </p:nvSpPr>
          <p:spPr>
            <a:xfrm flipH="false" flipV="false" rot="0">
              <a:off x="0" y="0"/>
              <a:ext cx="1111167" cy="308275"/>
            </a:xfrm>
            <a:custGeom>
              <a:avLst/>
              <a:gdLst/>
              <a:ahLst/>
              <a:cxnLst/>
              <a:rect r="r" b="b" t="t" l="l"/>
              <a:pathLst>
                <a:path h="308275" w="1111167">
                  <a:moveTo>
                    <a:pt x="16357" y="0"/>
                  </a:moveTo>
                  <a:lnTo>
                    <a:pt x="1094810" y="0"/>
                  </a:lnTo>
                  <a:cubicBezTo>
                    <a:pt x="1103844" y="0"/>
                    <a:pt x="1111167" y="7323"/>
                    <a:pt x="1111167" y="16357"/>
                  </a:cubicBezTo>
                  <a:lnTo>
                    <a:pt x="1111167" y="291918"/>
                  </a:lnTo>
                  <a:cubicBezTo>
                    <a:pt x="1111167" y="300952"/>
                    <a:pt x="1103844" y="308275"/>
                    <a:pt x="1094810" y="308275"/>
                  </a:cubicBezTo>
                  <a:lnTo>
                    <a:pt x="16357" y="308275"/>
                  </a:lnTo>
                  <a:cubicBezTo>
                    <a:pt x="7323" y="308275"/>
                    <a:pt x="0" y="300952"/>
                    <a:pt x="0" y="291918"/>
                  </a:cubicBezTo>
                  <a:lnTo>
                    <a:pt x="0" y="16357"/>
                  </a:lnTo>
                  <a:cubicBezTo>
                    <a:pt x="0" y="7323"/>
                    <a:pt x="7323" y="0"/>
                    <a:pt x="16357" y="0"/>
                  </a:cubicBezTo>
                  <a:close/>
                </a:path>
              </a:pathLst>
            </a:custGeom>
            <a:solidFill>
              <a:srgbClr val="E4EEFF">
                <a:alpha val="56863"/>
              </a:srgbClr>
            </a:solidFill>
            <a:ln cap="sq">
              <a:noFill/>
              <a:prstDash val="solid"/>
              <a:miter/>
            </a:ln>
          </p:spPr>
        </p:sp>
        <p:sp>
          <p:nvSpPr>
            <p:cNvPr name="TextBox 8" id="8"/>
            <p:cNvSpPr txBox="true"/>
            <p:nvPr/>
          </p:nvSpPr>
          <p:spPr>
            <a:xfrm>
              <a:off x="0" y="-38100"/>
              <a:ext cx="1111167" cy="346375"/>
            </a:xfrm>
            <a:prstGeom prst="rect">
              <a:avLst/>
            </a:prstGeom>
          </p:spPr>
          <p:txBody>
            <a:bodyPr anchor="ctr" rtlCol="false" tIns="50800" lIns="50800" bIns="50800" rIns="50800"/>
            <a:lstStyle/>
            <a:p>
              <a:pPr algn="l">
                <a:lnSpc>
                  <a:spcPts val="3312"/>
                </a:lnSpc>
              </a:pPr>
              <a:r>
                <a:rPr lang="en-US" sz="2400" spc="235" b="true">
                  <a:solidFill>
                    <a:srgbClr val="05066D">
                      <a:alpha val="56863"/>
                    </a:srgbClr>
                  </a:solidFill>
                  <a:latin typeface="Montserrat Bold"/>
                  <a:ea typeface="Montserrat Bold"/>
                  <a:cs typeface="Montserrat Bold"/>
                  <a:sym typeface="Montserrat Bold"/>
                </a:rPr>
                <a:t>Logistic Regression is the best-performing model.</a:t>
              </a:r>
            </a:p>
            <a:p>
              <a:pPr algn="l">
                <a:lnSpc>
                  <a:spcPts val="3312"/>
                </a:lnSpc>
              </a:pPr>
            </a:p>
            <a:p>
              <a:pPr algn="l">
                <a:lnSpc>
                  <a:spcPts val="3312"/>
                </a:lnSpc>
              </a:pPr>
              <a:r>
                <a:rPr lang="en-US" sz="2400" spc="235" b="true">
                  <a:solidFill>
                    <a:srgbClr val="05066D">
                      <a:alpha val="56863"/>
                    </a:srgbClr>
                  </a:solidFill>
                  <a:latin typeface="Montserrat Bold"/>
                  <a:ea typeface="Montserrat Bold"/>
                  <a:cs typeface="Montserrat Bold"/>
                  <a:sym typeface="Montserrat Bold"/>
                </a:rPr>
                <a:t>accuracy: 89.6%</a:t>
              </a:r>
            </a:p>
            <a:p>
              <a:pPr algn="l">
                <a:lnSpc>
                  <a:spcPts val="3312"/>
                </a:lnSpc>
              </a:pPr>
              <a:r>
                <a:rPr lang="en-US" sz="2400" spc="235" b="true">
                  <a:solidFill>
                    <a:srgbClr val="05066D">
                      <a:alpha val="56863"/>
                    </a:srgbClr>
                  </a:solidFill>
                  <a:latin typeface="Montserrat Bold"/>
                  <a:ea typeface="Montserrat Bold"/>
                  <a:cs typeface="Montserrat Bold"/>
                  <a:sym typeface="Montserrat Bold"/>
                </a:rPr>
                <a:t>F1-score: 0.8952</a:t>
              </a:r>
            </a:p>
          </p:txBody>
        </p:sp>
      </p:grpSp>
      <p:sp>
        <p:nvSpPr>
          <p:cNvPr name="Freeform 9" id="9"/>
          <p:cNvSpPr/>
          <p:nvPr/>
        </p:nvSpPr>
        <p:spPr>
          <a:xfrm flipH="false" flipV="false" rot="0">
            <a:off x="8818006" y="182153"/>
            <a:ext cx="9069196" cy="5800728"/>
          </a:xfrm>
          <a:custGeom>
            <a:avLst/>
            <a:gdLst/>
            <a:ahLst/>
            <a:cxnLst/>
            <a:rect r="r" b="b" t="t" l="l"/>
            <a:pathLst>
              <a:path h="5800728" w="9069196">
                <a:moveTo>
                  <a:pt x="0" y="0"/>
                </a:moveTo>
                <a:lnTo>
                  <a:pt x="9069196" y="0"/>
                </a:lnTo>
                <a:lnTo>
                  <a:pt x="9069196" y="5800727"/>
                </a:lnTo>
                <a:lnTo>
                  <a:pt x="0" y="5800727"/>
                </a:lnTo>
                <a:lnTo>
                  <a:pt x="0" y="0"/>
                </a:lnTo>
                <a:close/>
              </a:path>
            </a:pathLst>
          </a:custGeom>
          <a:blipFill>
            <a:blip r:embed="rId5"/>
            <a:stretch>
              <a:fillRect l="0" t="-26461" r="0" b="-14201"/>
            </a:stretch>
          </a:blipFill>
        </p:spPr>
      </p:sp>
      <p:sp>
        <p:nvSpPr>
          <p:cNvPr name="Freeform 10" id="10"/>
          <p:cNvSpPr/>
          <p:nvPr/>
        </p:nvSpPr>
        <p:spPr>
          <a:xfrm flipH="false" flipV="false" rot="0">
            <a:off x="12702112" y="6853801"/>
            <a:ext cx="3363232" cy="3847744"/>
          </a:xfrm>
          <a:custGeom>
            <a:avLst/>
            <a:gdLst/>
            <a:ahLst/>
            <a:cxnLst/>
            <a:rect r="r" b="b" t="t" l="l"/>
            <a:pathLst>
              <a:path h="3847744" w="3363232">
                <a:moveTo>
                  <a:pt x="0" y="0"/>
                </a:moveTo>
                <a:lnTo>
                  <a:pt x="3363232" y="0"/>
                </a:lnTo>
                <a:lnTo>
                  <a:pt x="3363232" y="3847744"/>
                </a:lnTo>
                <a:lnTo>
                  <a:pt x="0" y="3847744"/>
                </a:lnTo>
                <a:lnTo>
                  <a:pt x="0" y="0"/>
                </a:lnTo>
                <a:close/>
              </a:path>
            </a:pathLst>
          </a:custGeom>
          <a:blipFill>
            <a:blip r:embed="rId6"/>
            <a:stretch>
              <a:fillRect l="0" t="-17774" r="-1013" b="-6323"/>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BFAF8"/>
        </a:solidFill>
      </p:bgPr>
    </p:bg>
    <p:spTree>
      <p:nvGrpSpPr>
        <p:cNvPr id="1" name=""/>
        <p:cNvGrpSpPr/>
        <p:nvPr/>
      </p:nvGrpSpPr>
      <p:grpSpPr>
        <a:xfrm>
          <a:off x="0" y="0"/>
          <a:ext cx="0" cy="0"/>
          <a:chOff x="0" y="0"/>
          <a:chExt cx="0" cy="0"/>
        </a:xfrm>
      </p:grpSpPr>
      <p:sp>
        <p:nvSpPr>
          <p:cNvPr name="Freeform 2" id="2"/>
          <p:cNvSpPr/>
          <p:nvPr/>
        </p:nvSpPr>
        <p:spPr>
          <a:xfrm flipH="false" flipV="false" rot="0">
            <a:off x="-1601425" y="-1546400"/>
            <a:ext cx="2630125" cy="3974090"/>
          </a:xfrm>
          <a:custGeom>
            <a:avLst/>
            <a:gdLst/>
            <a:ahLst/>
            <a:cxnLst/>
            <a:rect r="r" b="b" t="t" l="l"/>
            <a:pathLst>
              <a:path h="3974090" w="2630125">
                <a:moveTo>
                  <a:pt x="0" y="0"/>
                </a:moveTo>
                <a:lnTo>
                  <a:pt x="2630125" y="0"/>
                </a:lnTo>
                <a:lnTo>
                  <a:pt x="2630125" y="3974090"/>
                </a:lnTo>
                <a:lnTo>
                  <a:pt x="0" y="3974090"/>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1704061">
            <a:off x="15125521" y="6516214"/>
            <a:ext cx="4991149" cy="7541571"/>
          </a:xfrm>
          <a:custGeom>
            <a:avLst/>
            <a:gdLst/>
            <a:ahLst/>
            <a:cxnLst/>
            <a:rect r="r" b="b" t="t" l="l"/>
            <a:pathLst>
              <a:path h="7541571" w="4991149">
                <a:moveTo>
                  <a:pt x="4991149" y="7541572"/>
                </a:moveTo>
                <a:lnTo>
                  <a:pt x="0" y="7541572"/>
                </a:lnTo>
                <a:lnTo>
                  <a:pt x="0" y="0"/>
                </a:lnTo>
                <a:lnTo>
                  <a:pt x="4991149" y="0"/>
                </a:lnTo>
                <a:lnTo>
                  <a:pt x="4991149" y="7541572"/>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65064" y="1191947"/>
            <a:ext cx="9949511" cy="3064907"/>
          </a:xfrm>
          <a:custGeom>
            <a:avLst/>
            <a:gdLst/>
            <a:ahLst/>
            <a:cxnLst/>
            <a:rect r="r" b="b" t="t" l="l"/>
            <a:pathLst>
              <a:path h="3064907" w="9949511">
                <a:moveTo>
                  <a:pt x="0" y="0"/>
                </a:moveTo>
                <a:lnTo>
                  <a:pt x="9949511" y="0"/>
                </a:lnTo>
                <a:lnTo>
                  <a:pt x="9949511" y="3064907"/>
                </a:lnTo>
                <a:lnTo>
                  <a:pt x="0" y="3064907"/>
                </a:lnTo>
                <a:lnTo>
                  <a:pt x="0" y="0"/>
                </a:lnTo>
                <a:close/>
              </a:path>
            </a:pathLst>
          </a:custGeom>
          <a:blipFill>
            <a:blip r:embed="rId4"/>
            <a:stretch>
              <a:fillRect l="0" t="0" r="0" b="0"/>
            </a:stretch>
          </a:blipFill>
        </p:spPr>
      </p:sp>
      <p:sp>
        <p:nvSpPr>
          <p:cNvPr name="Freeform 5" id="5"/>
          <p:cNvSpPr/>
          <p:nvPr/>
        </p:nvSpPr>
        <p:spPr>
          <a:xfrm flipH="false" flipV="false" rot="0">
            <a:off x="7507557" y="1555671"/>
            <a:ext cx="10113539" cy="7185680"/>
          </a:xfrm>
          <a:custGeom>
            <a:avLst/>
            <a:gdLst/>
            <a:ahLst/>
            <a:cxnLst/>
            <a:rect r="r" b="b" t="t" l="l"/>
            <a:pathLst>
              <a:path h="7185680" w="10113539">
                <a:moveTo>
                  <a:pt x="0" y="0"/>
                </a:moveTo>
                <a:lnTo>
                  <a:pt x="10113538" y="0"/>
                </a:lnTo>
                <a:lnTo>
                  <a:pt x="10113538" y="7185680"/>
                </a:lnTo>
                <a:lnTo>
                  <a:pt x="0" y="7185680"/>
                </a:lnTo>
                <a:lnTo>
                  <a:pt x="0" y="0"/>
                </a:lnTo>
                <a:close/>
              </a:path>
            </a:pathLst>
          </a:custGeom>
          <a:blipFill>
            <a:blip r:embed="rId5"/>
            <a:stretch>
              <a:fillRect l="0" t="-17344" r="0" b="-7194"/>
            </a:stretch>
          </a:blipFill>
        </p:spPr>
      </p:sp>
      <p:sp>
        <p:nvSpPr>
          <p:cNvPr name="TextBox 6" id="6"/>
          <p:cNvSpPr txBox="true"/>
          <p:nvPr/>
        </p:nvSpPr>
        <p:spPr>
          <a:xfrm rot="0">
            <a:off x="347401" y="-171450"/>
            <a:ext cx="12078016" cy="1052740"/>
          </a:xfrm>
          <a:prstGeom prst="rect">
            <a:avLst/>
          </a:prstGeom>
        </p:spPr>
        <p:txBody>
          <a:bodyPr anchor="t" rtlCol="false" tIns="0" lIns="0" bIns="0" rIns="0">
            <a:spAutoFit/>
          </a:bodyPr>
          <a:lstStyle/>
          <a:p>
            <a:pPr algn="ctr" marL="0" indent="0" lvl="0">
              <a:lnSpc>
                <a:spcPts val="8124"/>
              </a:lnSpc>
              <a:spcBef>
                <a:spcPct val="0"/>
              </a:spcBef>
            </a:pPr>
            <a:r>
              <a:rPr lang="en-US" b="true" sz="5803">
                <a:solidFill>
                  <a:srgbClr val="05066D"/>
                </a:solidFill>
                <a:latin typeface="Poppins Bold"/>
                <a:ea typeface="Poppins Bold"/>
                <a:cs typeface="Poppins Bold"/>
                <a:sym typeface="Poppins Bold"/>
              </a:rPr>
              <a:t>PREDICTED RECOVERY MODEL</a:t>
            </a:r>
          </a:p>
        </p:txBody>
      </p:sp>
      <p:grpSp>
        <p:nvGrpSpPr>
          <p:cNvPr name="Group 7" id="7"/>
          <p:cNvGrpSpPr/>
          <p:nvPr/>
        </p:nvGrpSpPr>
        <p:grpSpPr>
          <a:xfrm rot="0">
            <a:off x="565064" y="4571179"/>
            <a:ext cx="6631643" cy="5166055"/>
            <a:chOff x="0" y="0"/>
            <a:chExt cx="915790" cy="713401"/>
          </a:xfrm>
        </p:grpSpPr>
        <p:sp>
          <p:nvSpPr>
            <p:cNvPr name="Freeform 8" id="8"/>
            <p:cNvSpPr/>
            <p:nvPr/>
          </p:nvSpPr>
          <p:spPr>
            <a:xfrm flipH="false" flipV="false" rot="0">
              <a:off x="0" y="0"/>
              <a:ext cx="915790" cy="713401"/>
            </a:xfrm>
            <a:custGeom>
              <a:avLst/>
              <a:gdLst/>
              <a:ahLst/>
              <a:cxnLst/>
              <a:rect r="r" b="b" t="t" l="l"/>
              <a:pathLst>
                <a:path h="713401" w="915790">
                  <a:moveTo>
                    <a:pt x="19846" y="0"/>
                  </a:moveTo>
                  <a:lnTo>
                    <a:pt x="895944" y="0"/>
                  </a:lnTo>
                  <a:cubicBezTo>
                    <a:pt x="901208" y="0"/>
                    <a:pt x="906256" y="2091"/>
                    <a:pt x="909978" y="5813"/>
                  </a:cubicBezTo>
                  <a:cubicBezTo>
                    <a:pt x="913699" y="9535"/>
                    <a:pt x="915790" y="14583"/>
                    <a:pt x="915790" y="19846"/>
                  </a:cubicBezTo>
                  <a:lnTo>
                    <a:pt x="915790" y="693555"/>
                  </a:lnTo>
                  <a:cubicBezTo>
                    <a:pt x="915790" y="698819"/>
                    <a:pt x="913699" y="703867"/>
                    <a:pt x="909978" y="707589"/>
                  </a:cubicBezTo>
                  <a:cubicBezTo>
                    <a:pt x="906256" y="711311"/>
                    <a:pt x="901208" y="713401"/>
                    <a:pt x="895944" y="713401"/>
                  </a:cubicBezTo>
                  <a:lnTo>
                    <a:pt x="19846" y="713401"/>
                  </a:lnTo>
                  <a:cubicBezTo>
                    <a:pt x="14583" y="713401"/>
                    <a:pt x="9535" y="711311"/>
                    <a:pt x="5813" y="707589"/>
                  </a:cubicBezTo>
                  <a:cubicBezTo>
                    <a:pt x="2091" y="703867"/>
                    <a:pt x="0" y="698819"/>
                    <a:pt x="0" y="693555"/>
                  </a:cubicBezTo>
                  <a:lnTo>
                    <a:pt x="0" y="19846"/>
                  </a:lnTo>
                  <a:cubicBezTo>
                    <a:pt x="0" y="14583"/>
                    <a:pt x="2091" y="9535"/>
                    <a:pt x="5813" y="5813"/>
                  </a:cubicBezTo>
                  <a:cubicBezTo>
                    <a:pt x="9535" y="2091"/>
                    <a:pt x="14583" y="0"/>
                    <a:pt x="19846" y="0"/>
                  </a:cubicBezTo>
                  <a:close/>
                </a:path>
              </a:pathLst>
            </a:custGeom>
            <a:solidFill>
              <a:srgbClr val="E4EEFF">
                <a:alpha val="56863"/>
              </a:srgbClr>
            </a:solidFill>
            <a:ln cap="sq">
              <a:noFill/>
              <a:prstDash val="solid"/>
              <a:miter/>
            </a:ln>
          </p:spPr>
        </p:sp>
        <p:sp>
          <p:nvSpPr>
            <p:cNvPr name="TextBox 9" id="9"/>
            <p:cNvSpPr txBox="true"/>
            <p:nvPr/>
          </p:nvSpPr>
          <p:spPr>
            <a:xfrm>
              <a:off x="0" y="-38100"/>
              <a:ext cx="915790" cy="751501"/>
            </a:xfrm>
            <a:prstGeom prst="rect">
              <a:avLst/>
            </a:prstGeom>
          </p:spPr>
          <p:txBody>
            <a:bodyPr anchor="ctr" rtlCol="false" tIns="50800" lIns="50800" bIns="50800" rIns="50800"/>
            <a:lstStyle/>
            <a:p>
              <a:pPr algn="l">
                <a:lnSpc>
                  <a:spcPts val="3312"/>
                </a:lnSpc>
              </a:pPr>
              <a:r>
                <a:rPr lang="en-US" sz="2400" spc="235">
                  <a:solidFill>
                    <a:srgbClr val="05066D">
                      <a:alpha val="56863"/>
                    </a:srgbClr>
                  </a:solidFill>
                  <a:latin typeface="Montserrat"/>
                  <a:ea typeface="Montserrat"/>
                  <a:cs typeface="Montserrat"/>
                  <a:sym typeface="Montserrat"/>
                </a:rPr>
                <a:t>Excellent performance with extremely low error values and a near-perfect fit. The MSE (2.27) and MAE (1.19) indicate that</a:t>
              </a:r>
              <a:r>
                <a:rPr lang="en-US" sz="2400" spc="235" b="true">
                  <a:solidFill>
                    <a:srgbClr val="05066D">
                      <a:alpha val="56863"/>
                    </a:srgbClr>
                  </a:solidFill>
                  <a:latin typeface="Montserrat Bold"/>
                  <a:ea typeface="Montserrat Bold"/>
                  <a:cs typeface="Montserrat Bold"/>
                  <a:sym typeface="Montserrat Bold"/>
                </a:rPr>
                <a:t> prediction errors are very small</a:t>
              </a:r>
              <a:r>
                <a:rPr lang="en-US" sz="2400" spc="235">
                  <a:solidFill>
                    <a:srgbClr val="05066D">
                      <a:alpha val="56863"/>
                    </a:srgbClr>
                  </a:solidFill>
                  <a:latin typeface="Montserrat"/>
                  <a:ea typeface="Montserrat"/>
                  <a:cs typeface="Montserrat"/>
                  <a:sym typeface="Montserrat"/>
                </a:rPr>
                <a:t>, while the R² score of 0.9993 shows that the model explains almost all the variance in recovery outcomes. </a:t>
              </a:r>
              <a:r>
                <a:rPr lang="en-US" sz="2400" spc="235" b="true">
                  <a:solidFill>
                    <a:srgbClr val="05066D">
                      <a:alpha val="56863"/>
                    </a:srgbClr>
                  </a:solidFill>
                  <a:latin typeface="Montserrat Bold"/>
                  <a:ea typeface="Montserrat Bold"/>
                  <a:cs typeface="Montserrat Bold"/>
                  <a:sym typeface="Montserrat Bold"/>
                </a:rPr>
                <a:t>The nearly identical train and test R² scores confirm that the model generalizes well and is not overfitting.</a:t>
              </a:r>
            </a:p>
          </p:txBody>
        </p:sp>
      </p:gr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BFAF8"/>
        </a:solidFill>
      </p:bgPr>
    </p:bg>
    <p:spTree>
      <p:nvGrpSpPr>
        <p:cNvPr id="1" name=""/>
        <p:cNvGrpSpPr/>
        <p:nvPr/>
      </p:nvGrpSpPr>
      <p:grpSpPr>
        <a:xfrm>
          <a:off x="0" y="0"/>
          <a:ext cx="0" cy="0"/>
          <a:chOff x="0" y="0"/>
          <a:chExt cx="0" cy="0"/>
        </a:xfrm>
      </p:grpSpPr>
      <p:sp>
        <p:nvSpPr>
          <p:cNvPr name="Freeform 2" id="2"/>
          <p:cNvSpPr/>
          <p:nvPr/>
        </p:nvSpPr>
        <p:spPr>
          <a:xfrm flipH="false" flipV="false" rot="0">
            <a:off x="-1315063" y="-1839636"/>
            <a:ext cx="2630125" cy="3974090"/>
          </a:xfrm>
          <a:custGeom>
            <a:avLst/>
            <a:gdLst/>
            <a:ahLst/>
            <a:cxnLst/>
            <a:rect r="r" b="b" t="t" l="l"/>
            <a:pathLst>
              <a:path h="3974090" w="2630125">
                <a:moveTo>
                  <a:pt x="0" y="0"/>
                </a:moveTo>
                <a:lnTo>
                  <a:pt x="2630126" y="0"/>
                </a:lnTo>
                <a:lnTo>
                  <a:pt x="2630126" y="3974091"/>
                </a:lnTo>
                <a:lnTo>
                  <a:pt x="0" y="3974091"/>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1704061">
            <a:off x="15375278" y="6827415"/>
            <a:ext cx="4991149" cy="7541571"/>
          </a:xfrm>
          <a:custGeom>
            <a:avLst/>
            <a:gdLst/>
            <a:ahLst/>
            <a:cxnLst/>
            <a:rect r="r" b="b" t="t" l="l"/>
            <a:pathLst>
              <a:path h="7541571" w="4991149">
                <a:moveTo>
                  <a:pt x="4991149" y="7541571"/>
                </a:moveTo>
                <a:lnTo>
                  <a:pt x="0" y="7541571"/>
                </a:lnTo>
                <a:lnTo>
                  <a:pt x="0" y="0"/>
                </a:lnTo>
                <a:lnTo>
                  <a:pt x="4991149" y="0"/>
                </a:lnTo>
                <a:lnTo>
                  <a:pt x="4991149" y="7541571"/>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1028700"/>
            <a:ext cx="9388429" cy="3327544"/>
          </a:xfrm>
          <a:custGeom>
            <a:avLst/>
            <a:gdLst/>
            <a:ahLst/>
            <a:cxnLst/>
            <a:rect r="r" b="b" t="t" l="l"/>
            <a:pathLst>
              <a:path h="3327544" w="9388429">
                <a:moveTo>
                  <a:pt x="0" y="0"/>
                </a:moveTo>
                <a:lnTo>
                  <a:pt x="9388429" y="0"/>
                </a:lnTo>
                <a:lnTo>
                  <a:pt x="9388429" y="3327544"/>
                </a:lnTo>
                <a:lnTo>
                  <a:pt x="0" y="3327544"/>
                </a:lnTo>
                <a:lnTo>
                  <a:pt x="0" y="0"/>
                </a:lnTo>
                <a:close/>
              </a:path>
            </a:pathLst>
          </a:custGeom>
          <a:blipFill>
            <a:blip r:embed="rId4"/>
            <a:stretch>
              <a:fillRect l="0" t="0" r="0" b="0"/>
            </a:stretch>
          </a:blipFill>
        </p:spPr>
      </p:sp>
      <p:sp>
        <p:nvSpPr>
          <p:cNvPr name="Freeform 5" id="5"/>
          <p:cNvSpPr/>
          <p:nvPr/>
        </p:nvSpPr>
        <p:spPr>
          <a:xfrm flipH="false" flipV="false" rot="0">
            <a:off x="0" y="4845986"/>
            <a:ext cx="13708378" cy="4869408"/>
          </a:xfrm>
          <a:custGeom>
            <a:avLst/>
            <a:gdLst/>
            <a:ahLst/>
            <a:cxnLst/>
            <a:rect r="r" b="b" t="t" l="l"/>
            <a:pathLst>
              <a:path h="4869408" w="13708378">
                <a:moveTo>
                  <a:pt x="0" y="0"/>
                </a:moveTo>
                <a:lnTo>
                  <a:pt x="13708378" y="0"/>
                </a:lnTo>
                <a:lnTo>
                  <a:pt x="13708378" y="4869407"/>
                </a:lnTo>
                <a:lnTo>
                  <a:pt x="0" y="4869407"/>
                </a:lnTo>
                <a:lnTo>
                  <a:pt x="0" y="0"/>
                </a:lnTo>
                <a:close/>
              </a:path>
            </a:pathLst>
          </a:custGeom>
          <a:blipFill>
            <a:blip r:embed="rId5"/>
            <a:stretch>
              <a:fillRect l="-1689" t="-26981" r="-1689" b="-17321"/>
            </a:stretch>
          </a:blipFill>
        </p:spPr>
      </p:sp>
      <p:sp>
        <p:nvSpPr>
          <p:cNvPr name="TextBox 6" id="6"/>
          <p:cNvSpPr txBox="true"/>
          <p:nvPr/>
        </p:nvSpPr>
        <p:spPr>
          <a:xfrm rot="0">
            <a:off x="0" y="-24040"/>
            <a:ext cx="14962047" cy="1052740"/>
          </a:xfrm>
          <a:prstGeom prst="rect">
            <a:avLst/>
          </a:prstGeom>
        </p:spPr>
        <p:txBody>
          <a:bodyPr anchor="t" rtlCol="false" tIns="0" lIns="0" bIns="0" rIns="0">
            <a:spAutoFit/>
          </a:bodyPr>
          <a:lstStyle/>
          <a:p>
            <a:pPr algn="ctr" marL="0" indent="0" lvl="0">
              <a:lnSpc>
                <a:spcPts val="8124"/>
              </a:lnSpc>
              <a:spcBef>
                <a:spcPct val="0"/>
              </a:spcBef>
            </a:pPr>
            <a:r>
              <a:rPr lang="en-US" b="true" sz="5803">
                <a:solidFill>
                  <a:srgbClr val="05066D"/>
                </a:solidFill>
                <a:latin typeface="Poppins Bold"/>
                <a:ea typeface="Poppins Bold"/>
                <a:cs typeface="Poppins Bold"/>
                <a:sym typeface="Poppins Bold"/>
              </a:rPr>
              <a:t>PREDICTED LENGTH OF STAY MODEL</a:t>
            </a:r>
          </a:p>
        </p:txBody>
      </p:sp>
      <p:grpSp>
        <p:nvGrpSpPr>
          <p:cNvPr name="Group 7" id="7"/>
          <p:cNvGrpSpPr/>
          <p:nvPr/>
        </p:nvGrpSpPr>
        <p:grpSpPr>
          <a:xfrm rot="0">
            <a:off x="10634791" y="1028700"/>
            <a:ext cx="7236061" cy="5585155"/>
            <a:chOff x="0" y="0"/>
            <a:chExt cx="999257" cy="771277"/>
          </a:xfrm>
        </p:grpSpPr>
        <p:sp>
          <p:nvSpPr>
            <p:cNvPr name="Freeform 8" id="8"/>
            <p:cNvSpPr/>
            <p:nvPr/>
          </p:nvSpPr>
          <p:spPr>
            <a:xfrm flipH="false" flipV="false" rot="0">
              <a:off x="0" y="0"/>
              <a:ext cx="999257" cy="771277"/>
            </a:xfrm>
            <a:custGeom>
              <a:avLst/>
              <a:gdLst/>
              <a:ahLst/>
              <a:cxnLst/>
              <a:rect r="r" b="b" t="t" l="l"/>
              <a:pathLst>
                <a:path h="771277" w="999257">
                  <a:moveTo>
                    <a:pt x="18188" y="0"/>
                  </a:moveTo>
                  <a:lnTo>
                    <a:pt x="981068" y="0"/>
                  </a:lnTo>
                  <a:cubicBezTo>
                    <a:pt x="985892" y="0"/>
                    <a:pt x="990519" y="1916"/>
                    <a:pt x="993930" y="5327"/>
                  </a:cubicBezTo>
                  <a:cubicBezTo>
                    <a:pt x="997341" y="8738"/>
                    <a:pt x="999257" y="13365"/>
                    <a:pt x="999257" y="18188"/>
                  </a:cubicBezTo>
                  <a:lnTo>
                    <a:pt x="999257" y="753088"/>
                  </a:lnTo>
                  <a:cubicBezTo>
                    <a:pt x="999257" y="763133"/>
                    <a:pt x="991114" y="771277"/>
                    <a:pt x="981068" y="771277"/>
                  </a:cubicBezTo>
                  <a:lnTo>
                    <a:pt x="18188" y="771277"/>
                  </a:lnTo>
                  <a:cubicBezTo>
                    <a:pt x="13365" y="771277"/>
                    <a:pt x="8738" y="769360"/>
                    <a:pt x="5327" y="765949"/>
                  </a:cubicBezTo>
                  <a:cubicBezTo>
                    <a:pt x="1916" y="762538"/>
                    <a:pt x="0" y="757912"/>
                    <a:pt x="0" y="753088"/>
                  </a:cubicBezTo>
                  <a:lnTo>
                    <a:pt x="0" y="18188"/>
                  </a:lnTo>
                  <a:cubicBezTo>
                    <a:pt x="0" y="8143"/>
                    <a:pt x="8143" y="0"/>
                    <a:pt x="18188" y="0"/>
                  </a:cubicBezTo>
                  <a:close/>
                </a:path>
              </a:pathLst>
            </a:custGeom>
            <a:solidFill>
              <a:srgbClr val="E4EEFF">
                <a:alpha val="56863"/>
              </a:srgbClr>
            </a:solidFill>
            <a:ln cap="sq">
              <a:noFill/>
              <a:prstDash val="solid"/>
              <a:miter/>
            </a:ln>
          </p:spPr>
        </p:sp>
        <p:sp>
          <p:nvSpPr>
            <p:cNvPr name="TextBox 9" id="9"/>
            <p:cNvSpPr txBox="true"/>
            <p:nvPr/>
          </p:nvSpPr>
          <p:spPr>
            <a:xfrm>
              <a:off x="0" y="-38100"/>
              <a:ext cx="999257" cy="809377"/>
            </a:xfrm>
            <a:prstGeom prst="rect">
              <a:avLst/>
            </a:prstGeom>
          </p:spPr>
          <p:txBody>
            <a:bodyPr anchor="ctr" rtlCol="false" tIns="50800" lIns="50800" bIns="50800" rIns="50800"/>
            <a:lstStyle/>
            <a:p>
              <a:pPr algn="l">
                <a:lnSpc>
                  <a:spcPts val="3312"/>
                </a:lnSpc>
              </a:pPr>
              <a:r>
                <a:rPr lang="en-US" sz="2400" spc="235">
                  <a:solidFill>
                    <a:srgbClr val="05066D">
                      <a:alpha val="56863"/>
                    </a:srgbClr>
                  </a:solidFill>
                  <a:latin typeface="Montserrat"/>
                  <a:ea typeface="Montserrat"/>
                  <a:cs typeface="Montserrat"/>
                  <a:sym typeface="Montserrat"/>
                </a:rPr>
                <a:t>The </a:t>
              </a:r>
              <a:r>
                <a:rPr lang="en-US" sz="2400" spc="235" b="true">
                  <a:solidFill>
                    <a:srgbClr val="05066D">
                      <a:alpha val="56863"/>
                    </a:srgbClr>
                  </a:solidFill>
                  <a:latin typeface="Montserrat Bold"/>
                  <a:ea typeface="Montserrat Bold"/>
                  <a:cs typeface="Montserrat Bold"/>
                  <a:sym typeface="Montserrat Bold"/>
                </a:rPr>
                <a:t>Mean Squared Error</a:t>
              </a:r>
              <a:r>
                <a:rPr lang="en-US" sz="2400" spc="235">
                  <a:solidFill>
                    <a:srgbClr val="05066D">
                      <a:alpha val="56863"/>
                    </a:srgbClr>
                  </a:solidFill>
                  <a:latin typeface="Montserrat"/>
                  <a:ea typeface="Montserrat"/>
                  <a:cs typeface="Montserrat"/>
                  <a:sym typeface="Montserrat"/>
                </a:rPr>
                <a:t> (MSE) is 0.217, indicating that </a:t>
              </a:r>
              <a:r>
                <a:rPr lang="en-US" sz="2400" spc="235" b="true">
                  <a:solidFill>
                    <a:srgbClr val="05066D">
                      <a:alpha val="56863"/>
                    </a:srgbClr>
                  </a:solidFill>
                  <a:latin typeface="Montserrat Bold"/>
                  <a:ea typeface="Montserrat Bold"/>
                  <a:cs typeface="Montserrat Bold"/>
                  <a:sym typeface="Montserrat Bold"/>
                </a:rPr>
                <a:t>prediction errors remain very small on average</a:t>
              </a:r>
              <a:r>
                <a:rPr lang="en-US" sz="2400" spc="235">
                  <a:solidFill>
                    <a:srgbClr val="05066D">
                      <a:alpha val="56863"/>
                    </a:srgbClr>
                  </a:solidFill>
                  <a:latin typeface="Montserrat"/>
                  <a:ea typeface="Montserrat"/>
                  <a:cs typeface="Montserrat"/>
                  <a:sym typeface="Montserrat"/>
                </a:rPr>
                <a:t>. The </a:t>
              </a:r>
              <a:r>
                <a:rPr lang="en-US" sz="2400" spc="235" b="true">
                  <a:solidFill>
                    <a:srgbClr val="05066D">
                      <a:alpha val="56863"/>
                    </a:srgbClr>
                  </a:solidFill>
                  <a:latin typeface="Montserrat Bold"/>
                  <a:ea typeface="Montserrat Bold"/>
                  <a:cs typeface="Montserrat Bold"/>
                  <a:sym typeface="Montserrat Bold"/>
                </a:rPr>
                <a:t>Mean Absolute Error (MAE) </a:t>
              </a:r>
              <a:r>
                <a:rPr lang="en-US" sz="2400" spc="235">
                  <a:solidFill>
                    <a:srgbClr val="05066D">
                      <a:alpha val="56863"/>
                    </a:srgbClr>
                  </a:solidFill>
                  <a:latin typeface="Montserrat"/>
                  <a:ea typeface="Montserrat"/>
                  <a:cs typeface="Montserrat"/>
                  <a:sym typeface="Montserrat"/>
                </a:rPr>
                <a:t>of 0.382 reinforces this, </a:t>
              </a:r>
              <a:r>
                <a:rPr lang="en-US" sz="2400" spc="235" b="true">
                  <a:solidFill>
                    <a:srgbClr val="05066D">
                      <a:alpha val="56863"/>
                    </a:srgbClr>
                  </a:solidFill>
                  <a:latin typeface="Montserrat Bold"/>
                  <a:ea typeface="Montserrat Bold"/>
                  <a:cs typeface="Montserrat Bold"/>
                  <a:sym typeface="Montserrat Bold"/>
                </a:rPr>
                <a:t>reflecting minimal deviation </a:t>
              </a:r>
              <a:r>
                <a:rPr lang="en-US" sz="2400" spc="235">
                  <a:solidFill>
                    <a:srgbClr val="05066D">
                      <a:alpha val="56863"/>
                    </a:srgbClr>
                  </a:solidFill>
                  <a:latin typeface="Montserrat"/>
                  <a:ea typeface="Montserrat"/>
                  <a:cs typeface="Montserrat"/>
                  <a:sym typeface="Montserrat"/>
                </a:rPr>
                <a:t>between predicted and actual LOS values. The model achieves an </a:t>
              </a:r>
              <a:r>
                <a:rPr lang="en-US" sz="2400" spc="235" b="true">
                  <a:solidFill>
                    <a:srgbClr val="05066D">
                      <a:alpha val="56863"/>
                    </a:srgbClr>
                  </a:solidFill>
                  <a:latin typeface="Montserrat Bold"/>
                  <a:ea typeface="Montserrat Bold"/>
                  <a:cs typeface="Montserrat Bold"/>
                  <a:sym typeface="Montserrat Bold"/>
                </a:rPr>
                <a:t>R² score</a:t>
              </a:r>
              <a:r>
                <a:rPr lang="en-US" sz="2400" spc="235">
                  <a:solidFill>
                    <a:srgbClr val="05066D">
                      <a:alpha val="56863"/>
                    </a:srgbClr>
                  </a:solidFill>
                  <a:latin typeface="Montserrat"/>
                  <a:ea typeface="Montserrat"/>
                  <a:cs typeface="Montserrat"/>
                  <a:sym typeface="Montserrat"/>
                </a:rPr>
                <a:t> of 0.989, with nearly identical results on both </a:t>
              </a:r>
              <a:r>
                <a:rPr lang="en-US" sz="2400" spc="235" b="true">
                  <a:solidFill>
                    <a:srgbClr val="05066D">
                      <a:alpha val="56863"/>
                    </a:srgbClr>
                  </a:solidFill>
                  <a:latin typeface="Montserrat Bold"/>
                  <a:ea typeface="Montserrat Bold"/>
                  <a:cs typeface="Montserrat Bold"/>
                  <a:sym typeface="Montserrat Bold"/>
                </a:rPr>
                <a:t>training</a:t>
              </a:r>
              <a:r>
                <a:rPr lang="en-US" sz="2400" spc="235">
                  <a:solidFill>
                    <a:srgbClr val="05066D">
                      <a:alpha val="56863"/>
                    </a:srgbClr>
                  </a:solidFill>
                  <a:latin typeface="Montserrat"/>
                  <a:ea typeface="Montserrat"/>
                  <a:cs typeface="Montserrat"/>
                  <a:sym typeface="Montserrat"/>
                </a:rPr>
                <a:t> (0.9889) and </a:t>
              </a:r>
              <a:r>
                <a:rPr lang="en-US" sz="2400" spc="235" b="true">
                  <a:solidFill>
                    <a:srgbClr val="05066D">
                      <a:alpha val="56863"/>
                    </a:srgbClr>
                  </a:solidFill>
                  <a:latin typeface="Montserrat Bold"/>
                  <a:ea typeface="Montserrat Bold"/>
                  <a:cs typeface="Montserrat Bold"/>
                  <a:sym typeface="Montserrat Bold"/>
                </a:rPr>
                <a:t>testing</a:t>
              </a:r>
              <a:r>
                <a:rPr lang="en-US" sz="2400" spc="235">
                  <a:solidFill>
                    <a:srgbClr val="05066D">
                      <a:alpha val="56863"/>
                    </a:srgbClr>
                  </a:solidFill>
                  <a:latin typeface="Montserrat"/>
                  <a:ea typeface="Montserrat"/>
                  <a:cs typeface="Montserrat"/>
                  <a:sym typeface="Montserrat"/>
                </a:rPr>
                <a:t> (0.9892) sets—</a:t>
              </a:r>
              <a:r>
                <a:rPr lang="en-US" sz="2400" spc="235" b="true">
                  <a:solidFill>
                    <a:srgbClr val="05066D">
                      <a:alpha val="56863"/>
                    </a:srgbClr>
                  </a:solidFill>
                  <a:latin typeface="Montserrat Bold"/>
                  <a:ea typeface="Montserrat Bold"/>
                  <a:cs typeface="Montserrat Bold"/>
                  <a:sym typeface="Montserrat Bold"/>
                </a:rPr>
                <a:t>clear evidence of excellent generalization and high predictive reliability.</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BFAF8"/>
        </a:solidFill>
      </p:bgPr>
    </p:bg>
    <p:spTree>
      <p:nvGrpSpPr>
        <p:cNvPr id="1" name=""/>
        <p:cNvGrpSpPr/>
        <p:nvPr/>
      </p:nvGrpSpPr>
      <p:grpSpPr>
        <a:xfrm>
          <a:off x="0" y="0"/>
          <a:ext cx="0" cy="0"/>
          <a:chOff x="0" y="0"/>
          <a:chExt cx="0" cy="0"/>
        </a:xfrm>
      </p:grpSpPr>
      <p:sp>
        <p:nvSpPr>
          <p:cNvPr name="Freeform 2" id="2"/>
          <p:cNvSpPr/>
          <p:nvPr/>
        </p:nvSpPr>
        <p:spPr>
          <a:xfrm flipH="false" flipV="false" rot="0">
            <a:off x="-735272" y="-889902"/>
            <a:ext cx="4991149" cy="7541571"/>
          </a:xfrm>
          <a:custGeom>
            <a:avLst/>
            <a:gdLst/>
            <a:ahLst/>
            <a:cxnLst/>
            <a:rect r="r" b="b" t="t" l="l"/>
            <a:pathLst>
              <a:path h="7541571" w="4991149">
                <a:moveTo>
                  <a:pt x="0" y="0"/>
                </a:moveTo>
                <a:lnTo>
                  <a:pt x="4991149" y="0"/>
                </a:lnTo>
                <a:lnTo>
                  <a:pt x="4991149" y="7541572"/>
                </a:lnTo>
                <a:lnTo>
                  <a:pt x="0" y="7541572"/>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652722" y="464107"/>
            <a:ext cx="2363925" cy="2768873"/>
          </a:xfrm>
          <a:custGeom>
            <a:avLst/>
            <a:gdLst/>
            <a:ahLst/>
            <a:cxnLst/>
            <a:rect r="r" b="b" t="t" l="l"/>
            <a:pathLst>
              <a:path h="2768873" w="2363925">
                <a:moveTo>
                  <a:pt x="0" y="0"/>
                </a:moveTo>
                <a:lnTo>
                  <a:pt x="2363925" y="0"/>
                </a:lnTo>
                <a:lnTo>
                  <a:pt x="2363925" y="2768873"/>
                </a:lnTo>
                <a:lnTo>
                  <a:pt x="0" y="27688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3040208" y="2030669"/>
            <a:ext cx="2811895" cy="2638048"/>
          </a:xfrm>
          <a:prstGeom prst="rect">
            <a:avLst/>
          </a:prstGeom>
        </p:spPr>
        <p:txBody>
          <a:bodyPr anchor="t" rtlCol="false" tIns="0" lIns="0" bIns="0" rIns="0">
            <a:spAutoFit/>
          </a:bodyPr>
          <a:lstStyle/>
          <a:p>
            <a:pPr algn="ctr">
              <a:lnSpc>
                <a:spcPts val="20495"/>
              </a:lnSpc>
            </a:pPr>
            <a:r>
              <a:rPr lang="en-US" sz="14639" b="true">
                <a:solidFill>
                  <a:srgbClr val="05066D"/>
                </a:solidFill>
                <a:latin typeface="Poppins Bold"/>
                <a:ea typeface="Poppins Bold"/>
                <a:cs typeface="Poppins Bold"/>
                <a:sym typeface="Poppins Bold"/>
              </a:rPr>
              <a:t>1</a:t>
            </a:r>
          </a:p>
        </p:txBody>
      </p:sp>
      <p:sp>
        <p:nvSpPr>
          <p:cNvPr name="TextBox 5" id="5"/>
          <p:cNvSpPr txBox="true"/>
          <p:nvPr/>
        </p:nvSpPr>
        <p:spPr>
          <a:xfrm rot="0">
            <a:off x="3213503" y="4661651"/>
            <a:ext cx="2811895" cy="397946"/>
          </a:xfrm>
          <a:prstGeom prst="rect">
            <a:avLst/>
          </a:prstGeom>
        </p:spPr>
        <p:txBody>
          <a:bodyPr anchor="t" rtlCol="false" tIns="0" lIns="0" bIns="0" rIns="0">
            <a:spAutoFit/>
          </a:bodyPr>
          <a:lstStyle/>
          <a:p>
            <a:pPr algn="ctr">
              <a:lnSpc>
                <a:spcPts val="3265"/>
              </a:lnSpc>
            </a:pPr>
            <a:r>
              <a:rPr lang="en-US" sz="2332" b="true">
                <a:solidFill>
                  <a:srgbClr val="1F2B5B"/>
                </a:solidFill>
                <a:latin typeface="Montserrat Bold"/>
                <a:ea typeface="Montserrat Bold"/>
                <a:cs typeface="Montserrat Bold"/>
                <a:sym typeface="Montserrat Bold"/>
              </a:rPr>
              <a:t>Introduction </a:t>
            </a:r>
          </a:p>
        </p:txBody>
      </p:sp>
      <p:sp>
        <p:nvSpPr>
          <p:cNvPr name="TextBox 6" id="6"/>
          <p:cNvSpPr txBox="true"/>
          <p:nvPr/>
        </p:nvSpPr>
        <p:spPr>
          <a:xfrm rot="0">
            <a:off x="7738053" y="2071229"/>
            <a:ext cx="2811895" cy="2638048"/>
          </a:xfrm>
          <a:prstGeom prst="rect">
            <a:avLst/>
          </a:prstGeom>
        </p:spPr>
        <p:txBody>
          <a:bodyPr anchor="t" rtlCol="false" tIns="0" lIns="0" bIns="0" rIns="0">
            <a:spAutoFit/>
          </a:bodyPr>
          <a:lstStyle/>
          <a:p>
            <a:pPr algn="ctr">
              <a:lnSpc>
                <a:spcPts val="20495"/>
              </a:lnSpc>
            </a:pPr>
            <a:r>
              <a:rPr lang="en-US" sz="14639" b="true">
                <a:solidFill>
                  <a:srgbClr val="05066D"/>
                </a:solidFill>
                <a:latin typeface="Poppins Bold"/>
                <a:ea typeface="Poppins Bold"/>
                <a:cs typeface="Poppins Bold"/>
                <a:sym typeface="Poppins Bold"/>
              </a:rPr>
              <a:t>2</a:t>
            </a:r>
          </a:p>
        </p:txBody>
      </p:sp>
      <p:sp>
        <p:nvSpPr>
          <p:cNvPr name="TextBox 7" id="7"/>
          <p:cNvSpPr txBox="true"/>
          <p:nvPr/>
        </p:nvSpPr>
        <p:spPr>
          <a:xfrm rot="0">
            <a:off x="13084824" y="2025580"/>
            <a:ext cx="2811895" cy="2638048"/>
          </a:xfrm>
          <a:prstGeom prst="rect">
            <a:avLst/>
          </a:prstGeom>
        </p:spPr>
        <p:txBody>
          <a:bodyPr anchor="t" rtlCol="false" tIns="0" lIns="0" bIns="0" rIns="0">
            <a:spAutoFit/>
          </a:bodyPr>
          <a:lstStyle/>
          <a:p>
            <a:pPr algn="ctr">
              <a:lnSpc>
                <a:spcPts val="20495"/>
              </a:lnSpc>
            </a:pPr>
            <a:r>
              <a:rPr lang="en-US" sz="14639" b="true">
                <a:solidFill>
                  <a:srgbClr val="05066D"/>
                </a:solidFill>
                <a:latin typeface="Poppins Bold"/>
                <a:ea typeface="Poppins Bold"/>
                <a:cs typeface="Poppins Bold"/>
                <a:sym typeface="Poppins Bold"/>
              </a:rPr>
              <a:t>3</a:t>
            </a:r>
          </a:p>
        </p:txBody>
      </p:sp>
      <p:sp>
        <p:nvSpPr>
          <p:cNvPr name="TextBox 8" id="8"/>
          <p:cNvSpPr txBox="true"/>
          <p:nvPr/>
        </p:nvSpPr>
        <p:spPr>
          <a:xfrm rot="0">
            <a:off x="3040208" y="5127858"/>
            <a:ext cx="2811895" cy="2638048"/>
          </a:xfrm>
          <a:prstGeom prst="rect">
            <a:avLst/>
          </a:prstGeom>
        </p:spPr>
        <p:txBody>
          <a:bodyPr anchor="t" rtlCol="false" tIns="0" lIns="0" bIns="0" rIns="0">
            <a:spAutoFit/>
          </a:bodyPr>
          <a:lstStyle/>
          <a:p>
            <a:pPr algn="ctr">
              <a:lnSpc>
                <a:spcPts val="20495"/>
              </a:lnSpc>
            </a:pPr>
            <a:r>
              <a:rPr lang="en-US" sz="14639" b="true">
                <a:solidFill>
                  <a:srgbClr val="05066D"/>
                </a:solidFill>
                <a:latin typeface="Poppins Bold"/>
                <a:ea typeface="Poppins Bold"/>
                <a:cs typeface="Poppins Bold"/>
                <a:sym typeface="Poppins Bold"/>
              </a:rPr>
              <a:t>4</a:t>
            </a:r>
          </a:p>
        </p:txBody>
      </p:sp>
      <p:sp>
        <p:nvSpPr>
          <p:cNvPr name="TextBox 9" id="9"/>
          <p:cNvSpPr txBox="true"/>
          <p:nvPr/>
        </p:nvSpPr>
        <p:spPr>
          <a:xfrm rot="0">
            <a:off x="4255877" y="1037768"/>
            <a:ext cx="8550780" cy="1402476"/>
          </a:xfrm>
          <a:prstGeom prst="rect">
            <a:avLst/>
          </a:prstGeom>
        </p:spPr>
        <p:txBody>
          <a:bodyPr anchor="t" rtlCol="false" tIns="0" lIns="0" bIns="0" rIns="0">
            <a:spAutoFit/>
          </a:bodyPr>
          <a:lstStyle/>
          <a:p>
            <a:pPr algn="l" marL="0" indent="0" lvl="0">
              <a:lnSpc>
                <a:spcPts val="10898"/>
              </a:lnSpc>
              <a:spcBef>
                <a:spcPct val="0"/>
              </a:spcBef>
            </a:pPr>
            <a:r>
              <a:rPr lang="en-US" b="true" sz="7784">
                <a:solidFill>
                  <a:srgbClr val="05066D"/>
                </a:solidFill>
                <a:latin typeface="Poppins Ultra-Bold"/>
                <a:ea typeface="Poppins Ultra-Bold"/>
                <a:cs typeface="Poppins Ultra-Bold"/>
                <a:sym typeface="Poppins Ultra-Bold"/>
              </a:rPr>
              <a:t>CONTENT</a:t>
            </a:r>
          </a:p>
        </p:txBody>
      </p:sp>
      <p:sp>
        <p:nvSpPr>
          <p:cNvPr name="TextBox 10" id="10"/>
          <p:cNvSpPr txBox="true"/>
          <p:nvPr/>
        </p:nvSpPr>
        <p:spPr>
          <a:xfrm rot="0">
            <a:off x="7568385" y="4621092"/>
            <a:ext cx="3151230" cy="397946"/>
          </a:xfrm>
          <a:prstGeom prst="rect">
            <a:avLst/>
          </a:prstGeom>
        </p:spPr>
        <p:txBody>
          <a:bodyPr anchor="t" rtlCol="false" tIns="0" lIns="0" bIns="0" rIns="0">
            <a:spAutoFit/>
          </a:bodyPr>
          <a:lstStyle/>
          <a:p>
            <a:pPr algn="ctr">
              <a:lnSpc>
                <a:spcPts val="3265"/>
              </a:lnSpc>
            </a:pPr>
            <a:r>
              <a:rPr lang="en-US" sz="2332" b="true">
                <a:solidFill>
                  <a:srgbClr val="1F2B5B"/>
                </a:solidFill>
                <a:latin typeface="Montserrat Bold"/>
                <a:ea typeface="Montserrat Bold"/>
                <a:cs typeface="Montserrat Bold"/>
                <a:sym typeface="Montserrat Bold"/>
              </a:rPr>
              <a:t>Problem statement</a:t>
            </a:r>
          </a:p>
        </p:txBody>
      </p:sp>
      <p:sp>
        <p:nvSpPr>
          <p:cNvPr name="TextBox 11" id="11"/>
          <p:cNvSpPr txBox="true"/>
          <p:nvPr/>
        </p:nvSpPr>
        <p:spPr>
          <a:xfrm rot="0">
            <a:off x="12927275" y="4486491"/>
            <a:ext cx="3126991" cy="397946"/>
          </a:xfrm>
          <a:prstGeom prst="rect">
            <a:avLst/>
          </a:prstGeom>
        </p:spPr>
        <p:txBody>
          <a:bodyPr anchor="t" rtlCol="false" tIns="0" lIns="0" bIns="0" rIns="0">
            <a:spAutoFit/>
          </a:bodyPr>
          <a:lstStyle/>
          <a:p>
            <a:pPr algn="ctr">
              <a:lnSpc>
                <a:spcPts val="3265"/>
              </a:lnSpc>
            </a:pPr>
            <a:r>
              <a:rPr lang="en-US" sz="2332" b="true">
                <a:solidFill>
                  <a:srgbClr val="1F2B5B"/>
                </a:solidFill>
                <a:latin typeface="Montserrat Bold"/>
                <a:ea typeface="Montserrat Bold"/>
                <a:cs typeface="Montserrat Bold"/>
                <a:sym typeface="Montserrat Bold"/>
              </a:rPr>
              <a:t>Proposed solution</a:t>
            </a:r>
          </a:p>
        </p:txBody>
      </p:sp>
      <p:sp>
        <p:nvSpPr>
          <p:cNvPr name="TextBox 12" id="12"/>
          <p:cNvSpPr txBox="true"/>
          <p:nvPr/>
        </p:nvSpPr>
        <p:spPr>
          <a:xfrm rot="0">
            <a:off x="3213503" y="7832581"/>
            <a:ext cx="2811895" cy="397946"/>
          </a:xfrm>
          <a:prstGeom prst="rect">
            <a:avLst/>
          </a:prstGeom>
        </p:spPr>
        <p:txBody>
          <a:bodyPr anchor="t" rtlCol="false" tIns="0" lIns="0" bIns="0" rIns="0">
            <a:spAutoFit/>
          </a:bodyPr>
          <a:lstStyle/>
          <a:p>
            <a:pPr algn="ctr">
              <a:lnSpc>
                <a:spcPts val="3265"/>
              </a:lnSpc>
            </a:pPr>
            <a:r>
              <a:rPr lang="en-US" sz="2332" b="true">
                <a:solidFill>
                  <a:srgbClr val="1F2B5B"/>
                </a:solidFill>
                <a:latin typeface="Montserrat Bold"/>
                <a:ea typeface="Montserrat Bold"/>
                <a:cs typeface="Montserrat Bold"/>
                <a:sym typeface="Montserrat Bold"/>
              </a:rPr>
              <a:t>Methodology</a:t>
            </a:r>
          </a:p>
        </p:txBody>
      </p:sp>
      <p:sp>
        <p:nvSpPr>
          <p:cNvPr name="TextBox 13" id="13"/>
          <p:cNvSpPr txBox="true"/>
          <p:nvPr/>
        </p:nvSpPr>
        <p:spPr>
          <a:xfrm rot="0">
            <a:off x="13084824" y="5242158"/>
            <a:ext cx="2811895" cy="2638048"/>
          </a:xfrm>
          <a:prstGeom prst="rect">
            <a:avLst/>
          </a:prstGeom>
        </p:spPr>
        <p:txBody>
          <a:bodyPr anchor="t" rtlCol="false" tIns="0" lIns="0" bIns="0" rIns="0">
            <a:spAutoFit/>
          </a:bodyPr>
          <a:lstStyle/>
          <a:p>
            <a:pPr algn="ctr">
              <a:lnSpc>
                <a:spcPts val="20495"/>
              </a:lnSpc>
            </a:pPr>
            <a:r>
              <a:rPr lang="en-US" sz="14639" b="true">
                <a:solidFill>
                  <a:srgbClr val="05066D"/>
                </a:solidFill>
                <a:latin typeface="Poppins Bold"/>
                <a:ea typeface="Poppins Bold"/>
                <a:cs typeface="Poppins Bold"/>
                <a:sym typeface="Poppins Bold"/>
              </a:rPr>
              <a:t>6</a:t>
            </a:r>
          </a:p>
        </p:txBody>
      </p:sp>
      <p:sp>
        <p:nvSpPr>
          <p:cNvPr name="TextBox 14" id="14"/>
          <p:cNvSpPr txBox="true"/>
          <p:nvPr/>
        </p:nvSpPr>
        <p:spPr>
          <a:xfrm rot="0">
            <a:off x="7973526" y="5242158"/>
            <a:ext cx="2811895" cy="2638048"/>
          </a:xfrm>
          <a:prstGeom prst="rect">
            <a:avLst/>
          </a:prstGeom>
        </p:spPr>
        <p:txBody>
          <a:bodyPr anchor="t" rtlCol="false" tIns="0" lIns="0" bIns="0" rIns="0">
            <a:spAutoFit/>
          </a:bodyPr>
          <a:lstStyle/>
          <a:p>
            <a:pPr algn="ctr">
              <a:lnSpc>
                <a:spcPts val="20495"/>
              </a:lnSpc>
            </a:pPr>
            <a:r>
              <a:rPr lang="en-US" sz="14639" b="true">
                <a:solidFill>
                  <a:srgbClr val="05066D"/>
                </a:solidFill>
                <a:latin typeface="Poppins Bold"/>
                <a:ea typeface="Poppins Bold"/>
                <a:cs typeface="Poppins Bold"/>
                <a:sym typeface="Poppins Bold"/>
              </a:rPr>
              <a:t>5</a:t>
            </a:r>
          </a:p>
        </p:txBody>
      </p:sp>
      <p:sp>
        <p:nvSpPr>
          <p:cNvPr name="TextBox 15" id="15"/>
          <p:cNvSpPr txBox="true"/>
          <p:nvPr/>
        </p:nvSpPr>
        <p:spPr>
          <a:xfrm rot="0">
            <a:off x="7973526" y="7718281"/>
            <a:ext cx="2811895" cy="807521"/>
          </a:xfrm>
          <a:prstGeom prst="rect">
            <a:avLst/>
          </a:prstGeom>
        </p:spPr>
        <p:txBody>
          <a:bodyPr anchor="t" rtlCol="false" tIns="0" lIns="0" bIns="0" rIns="0">
            <a:spAutoFit/>
          </a:bodyPr>
          <a:lstStyle/>
          <a:p>
            <a:pPr algn="ctr">
              <a:lnSpc>
                <a:spcPts val="3265"/>
              </a:lnSpc>
            </a:pPr>
            <a:r>
              <a:rPr lang="en-US" sz="2332" b="true">
                <a:solidFill>
                  <a:srgbClr val="1F2B5B"/>
                </a:solidFill>
                <a:latin typeface="Montserrat Bold"/>
                <a:ea typeface="Montserrat Bold"/>
                <a:cs typeface="Montserrat Bold"/>
                <a:sym typeface="Montserrat Bold"/>
              </a:rPr>
              <a:t>Machine learning results</a:t>
            </a:r>
          </a:p>
        </p:txBody>
      </p:sp>
      <p:sp>
        <p:nvSpPr>
          <p:cNvPr name="TextBox 16" id="16"/>
          <p:cNvSpPr txBox="true"/>
          <p:nvPr/>
        </p:nvSpPr>
        <p:spPr>
          <a:xfrm rot="0">
            <a:off x="13084824" y="7802954"/>
            <a:ext cx="2811895" cy="397946"/>
          </a:xfrm>
          <a:prstGeom prst="rect">
            <a:avLst/>
          </a:prstGeom>
        </p:spPr>
        <p:txBody>
          <a:bodyPr anchor="t" rtlCol="false" tIns="0" lIns="0" bIns="0" rIns="0">
            <a:spAutoFit/>
          </a:bodyPr>
          <a:lstStyle/>
          <a:p>
            <a:pPr algn="ctr">
              <a:lnSpc>
                <a:spcPts val="3265"/>
              </a:lnSpc>
            </a:pPr>
            <a:r>
              <a:rPr lang="en-US" sz="2332" b="true">
                <a:solidFill>
                  <a:srgbClr val="1F2B5B"/>
                </a:solidFill>
                <a:latin typeface="Montserrat Bold"/>
                <a:ea typeface="Montserrat Bold"/>
                <a:cs typeface="Montserrat Bold"/>
                <a:sym typeface="Montserrat Bold"/>
              </a:rPr>
              <a:t>Conslusion</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BFAF8"/>
        </a:solidFill>
      </p:bgPr>
    </p:bg>
    <p:spTree>
      <p:nvGrpSpPr>
        <p:cNvPr id="1" name=""/>
        <p:cNvGrpSpPr/>
        <p:nvPr/>
      </p:nvGrpSpPr>
      <p:grpSpPr>
        <a:xfrm>
          <a:off x="0" y="0"/>
          <a:ext cx="0" cy="0"/>
          <a:chOff x="0" y="0"/>
          <a:chExt cx="0" cy="0"/>
        </a:xfrm>
      </p:grpSpPr>
      <p:sp>
        <p:nvSpPr>
          <p:cNvPr name="Freeform 2" id="2"/>
          <p:cNvSpPr/>
          <p:nvPr/>
        </p:nvSpPr>
        <p:spPr>
          <a:xfrm flipH="false" flipV="false" rot="0">
            <a:off x="-1315063" y="-1586111"/>
            <a:ext cx="2630125" cy="3974090"/>
          </a:xfrm>
          <a:custGeom>
            <a:avLst/>
            <a:gdLst/>
            <a:ahLst/>
            <a:cxnLst/>
            <a:rect r="r" b="b" t="t" l="l"/>
            <a:pathLst>
              <a:path h="3974090" w="2630125">
                <a:moveTo>
                  <a:pt x="0" y="0"/>
                </a:moveTo>
                <a:lnTo>
                  <a:pt x="2630126" y="0"/>
                </a:lnTo>
                <a:lnTo>
                  <a:pt x="2630126" y="3974091"/>
                </a:lnTo>
                <a:lnTo>
                  <a:pt x="0" y="3974091"/>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1704061">
            <a:off x="15511317" y="6516214"/>
            <a:ext cx="4991149" cy="7541571"/>
          </a:xfrm>
          <a:custGeom>
            <a:avLst/>
            <a:gdLst/>
            <a:ahLst/>
            <a:cxnLst/>
            <a:rect r="r" b="b" t="t" l="l"/>
            <a:pathLst>
              <a:path h="7541571" w="4991149">
                <a:moveTo>
                  <a:pt x="4991149" y="7541572"/>
                </a:moveTo>
                <a:lnTo>
                  <a:pt x="0" y="7541572"/>
                </a:lnTo>
                <a:lnTo>
                  <a:pt x="0" y="0"/>
                </a:lnTo>
                <a:lnTo>
                  <a:pt x="4991149" y="0"/>
                </a:lnTo>
                <a:lnTo>
                  <a:pt x="4991149" y="7541572"/>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928160"/>
            <a:ext cx="9413171" cy="3438945"/>
          </a:xfrm>
          <a:custGeom>
            <a:avLst/>
            <a:gdLst/>
            <a:ahLst/>
            <a:cxnLst/>
            <a:rect r="r" b="b" t="t" l="l"/>
            <a:pathLst>
              <a:path h="3438945" w="9413171">
                <a:moveTo>
                  <a:pt x="0" y="0"/>
                </a:moveTo>
                <a:lnTo>
                  <a:pt x="9413171" y="0"/>
                </a:lnTo>
                <a:lnTo>
                  <a:pt x="9413171" y="3438944"/>
                </a:lnTo>
                <a:lnTo>
                  <a:pt x="0" y="3438944"/>
                </a:lnTo>
                <a:lnTo>
                  <a:pt x="0" y="0"/>
                </a:lnTo>
                <a:close/>
              </a:path>
            </a:pathLst>
          </a:custGeom>
          <a:blipFill>
            <a:blip r:embed="rId4"/>
            <a:stretch>
              <a:fillRect l="0" t="0" r="0" b="0"/>
            </a:stretch>
          </a:blipFill>
        </p:spPr>
      </p:sp>
      <p:sp>
        <p:nvSpPr>
          <p:cNvPr name="Freeform 5" id="5"/>
          <p:cNvSpPr/>
          <p:nvPr/>
        </p:nvSpPr>
        <p:spPr>
          <a:xfrm flipH="false" flipV="false" rot="0">
            <a:off x="0" y="4101756"/>
            <a:ext cx="11314471" cy="6185244"/>
          </a:xfrm>
          <a:custGeom>
            <a:avLst/>
            <a:gdLst/>
            <a:ahLst/>
            <a:cxnLst/>
            <a:rect r="r" b="b" t="t" l="l"/>
            <a:pathLst>
              <a:path h="6185244" w="11314471">
                <a:moveTo>
                  <a:pt x="0" y="0"/>
                </a:moveTo>
                <a:lnTo>
                  <a:pt x="11314471" y="0"/>
                </a:lnTo>
                <a:lnTo>
                  <a:pt x="11314471" y="6185244"/>
                </a:lnTo>
                <a:lnTo>
                  <a:pt x="0" y="6185244"/>
                </a:lnTo>
                <a:lnTo>
                  <a:pt x="0" y="0"/>
                </a:lnTo>
                <a:close/>
              </a:path>
            </a:pathLst>
          </a:custGeom>
          <a:blipFill>
            <a:blip r:embed="rId5"/>
            <a:stretch>
              <a:fillRect l="0" t="0" r="0" b="0"/>
            </a:stretch>
          </a:blipFill>
        </p:spPr>
      </p:sp>
      <p:sp>
        <p:nvSpPr>
          <p:cNvPr name="TextBox 6" id="6"/>
          <p:cNvSpPr txBox="true"/>
          <p:nvPr/>
        </p:nvSpPr>
        <p:spPr>
          <a:xfrm rot="0">
            <a:off x="1165873" y="-124581"/>
            <a:ext cx="4731898" cy="1052740"/>
          </a:xfrm>
          <a:prstGeom prst="rect">
            <a:avLst/>
          </a:prstGeom>
        </p:spPr>
        <p:txBody>
          <a:bodyPr anchor="t" rtlCol="false" tIns="0" lIns="0" bIns="0" rIns="0">
            <a:spAutoFit/>
          </a:bodyPr>
          <a:lstStyle/>
          <a:p>
            <a:pPr algn="ctr" marL="0" indent="0" lvl="0">
              <a:lnSpc>
                <a:spcPts val="8124"/>
              </a:lnSpc>
              <a:spcBef>
                <a:spcPct val="0"/>
              </a:spcBef>
            </a:pPr>
            <a:r>
              <a:rPr lang="en-US" b="true" sz="5803">
                <a:solidFill>
                  <a:srgbClr val="05066D"/>
                </a:solidFill>
                <a:latin typeface="Poppins Bold"/>
                <a:ea typeface="Poppins Bold"/>
                <a:cs typeface="Poppins Bold"/>
                <a:sym typeface="Poppins Bold"/>
              </a:rPr>
              <a:t>COST MODEL</a:t>
            </a:r>
          </a:p>
        </p:txBody>
      </p:sp>
      <p:grpSp>
        <p:nvGrpSpPr>
          <p:cNvPr name="Group 7" id="7"/>
          <p:cNvGrpSpPr/>
          <p:nvPr/>
        </p:nvGrpSpPr>
        <p:grpSpPr>
          <a:xfrm rot="0">
            <a:off x="11039502" y="928160"/>
            <a:ext cx="6967389" cy="5911650"/>
            <a:chOff x="0" y="0"/>
            <a:chExt cx="962155" cy="816364"/>
          </a:xfrm>
        </p:grpSpPr>
        <p:sp>
          <p:nvSpPr>
            <p:cNvPr name="Freeform 8" id="8"/>
            <p:cNvSpPr/>
            <p:nvPr/>
          </p:nvSpPr>
          <p:spPr>
            <a:xfrm flipH="false" flipV="false" rot="0">
              <a:off x="0" y="0"/>
              <a:ext cx="962155" cy="816364"/>
            </a:xfrm>
            <a:custGeom>
              <a:avLst/>
              <a:gdLst/>
              <a:ahLst/>
              <a:cxnLst/>
              <a:rect r="r" b="b" t="t" l="l"/>
              <a:pathLst>
                <a:path h="816364" w="962155">
                  <a:moveTo>
                    <a:pt x="18890" y="0"/>
                  </a:moveTo>
                  <a:lnTo>
                    <a:pt x="943265" y="0"/>
                  </a:lnTo>
                  <a:cubicBezTo>
                    <a:pt x="953698" y="0"/>
                    <a:pt x="962155" y="8457"/>
                    <a:pt x="962155" y="18890"/>
                  </a:cubicBezTo>
                  <a:lnTo>
                    <a:pt x="962155" y="797474"/>
                  </a:lnTo>
                  <a:cubicBezTo>
                    <a:pt x="962155" y="807906"/>
                    <a:pt x="953698" y="816364"/>
                    <a:pt x="943265" y="816364"/>
                  </a:cubicBezTo>
                  <a:lnTo>
                    <a:pt x="18890" y="816364"/>
                  </a:lnTo>
                  <a:cubicBezTo>
                    <a:pt x="8457" y="816364"/>
                    <a:pt x="0" y="807906"/>
                    <a:pt x="0" y="797474"/>
                  </a:cubicBezTo>
                  <a:lnTo>
                    <a:pt x="0" y="18890"/>
                  </a:lnTo>
                  <a:cubicBezTo>
                    <a:pt x="0" y="8457"/>
                    <a:pt x="8457" y="0"/>
                    <a:pt x="18890" y="0"/>
                  </a:cubicBezTo>
                  <a:close/>
                </a:path>
              </a:pathLst>
            </a:custGeom>
            <a:solidFill>
              <a:srgbClr val="E4EEFF">
                <a:alpha val="56863"/>
              </a:srgbClr>
            </a:solidFill>
            <a:ln cap="sq">
              <a:noFill/>
              <a:prstDash val="solid"/>
              <a:miter/>
            </a:ln>
          </p:spPr>
        </p:sp>
        <p:sp>
          <p:nvSpPr>
            <p:cNvPr name="TextBox 9" id="9"/>
            <p:cNvSpPr txBox="true"/>
            <p:nvPr/>
          </p:nvSpPr>
          <p:spPr>
            <a:xfrm>
              <a:off x="0" y="-38100"/>
              <a:ext cx="962155" cy="854464"/>
            </a:xfrm>
            <a:prstGeom prst="rect">
              <a:avLst/>
            </a:prstGeom>
          </p:spPr>
          <p:txBody>
            <a:bodyPr anchor="ctr" rtlCol="false" tIns="50800" lIns="50800" bIns="50800" rIns="50800"/>
            <a:lstStyle/>
            <a:p>
              <a:pPr algn="l">
                <a:lnSpc>
                  <a:spcPts val="3312"/>
                </a:lnSpc>
              </a:pPr>
              <a:r>
                <a:rPr lang="en-US" sz="2400" spc="235">
                  <a:solidFill>
                    <a:srgbClr val="05066D">
                      <a:alpha val="56863"/>
                    </a:srgbClr>
                  </a:solidFill>
                  <a:latin typeface="Montserrat"/>
                  <a:ea typeface="Montserrat"/>
                  <a:cs typeface="Montserrat"/>
                  <a:sym typeface="Montserrat"/>
                </a:rPr>
                <a:t>The </a:t>
              </a:r>
              <a:r>
                <a:rPr lang="en-US" sz="2400" spc="235" b="true">
                  <a:solidFill>
                    <a:srgbClr val="05066D">
                      <a:alpha val="56863"/>
                    </a:srgbClr>
                  </a:solidFill>
                  <a:latin typeface="Montserrat Bold"/>
                  <a:ea typeface="Montserrat Bold"/>
                  <a:cs typeface="Montserrat Bold"/>
                  <a:sym typeface="Montserrat Bold"/>
                </a:rPr>
                <a:t>MSE</a:t>
              </a:r>
              <a:r>
                <a:rPr lang="en-US" sz="2400" spc="235">
                  <a:solidFill>
                    <a:srgbClr val="05066D">
                      <a:alpha val="56863"/>
                    </a:srgbClr>
                  </a:solidFill>
                  <a:latin typeface="Montserrat"/>
                  <a:ea typeface="Montserrat"/>
                  <a:cs typeface="Montserrat"/>
                  <a:sym typeface="Montserrat"/>
                </a:rPr>
                <a:t> o</a:t>
              </a:r>
              <a:r>
                <a:rPr lang="en-US" sz="2400" spc="235">
                  <a:solidFill>
                    <a:srgbClr val="05066D">
                      <a:alpha val="56863"/>
                    </a:srgbClr>
                  </a:solidFill>
                  <a:latin typeface="Montserrat"/>
                  <a:ea typeface="Montserrat"/>
                  <a:cs typeface="Montserrat"/>
                  <a:sym typeface="Montserrat"/>
                </a:rPr>
                <a:t>f</a:t>
              </a:r>
              <a:r>
                <a:rPr lang="en-US" sz="2400" spc="235">
                  <a:solidFill>
                    <a:srgbClr val="05066D">
                      <a:alpha val="56863"/>
                    </a:srgbClr>
                  </a:solidFill>
                  <a:latin typeface="Montserrat"/>
                  <a:ea typeface="Montserrat"/>
                  <a:cs typeface="Montserrat"/>
                  <a:sym typeface="Montserrat"/>
                </a:rPr>
                <a:t> </a:t>
              </a:r>
              <a:r>
                <a:rPr lang="en-US" sz="2400" spc="235">
                  <a:solidFill>
                    <a:srgbClr val="05066D">
                      <a:alpha val="56863"/>
                    </a:srgbClr>
                  </a:solidFill>
                  <a:latin typeface="Montserrat"/>
                  <a:ea typeface="Montserrat"/>
                  <a:cs typeface="Montserrat"/>
                  <a:sym typeface="Montserrat"/>
                </a:rPr>
                <a:t>~3.99×10⁸ </a:t>
              </a:r>
              <a:r>
                <a:rPr lang="en-US" sz="2400" spc="235">
                  <a:solidFill>
                    <a:srgbClr val="05066D">
                      <a:alpha val="56863"/>
                    </a:srgbClr>
                  </a:solidFill>
                  <a:latin typeface="Montserrat"/>
                  <a:ea typeface="Montserrat"/>
                  <a:cs typeface="Montserrat"/>
                  <a:sym typeface="Montserrat"/>
                </a:rPr>
                <a:t>an</a:t>
              </a:r>
              <a:r>
                <a:rPr lang="en-US" sz="2400" spc="235">
                  <a:solidFill>
                    <a:srgbClr val="05066D">
                      <a:alpha val="56863"/>
                    </a:srgbClr>
                  </a:solidFill>
                  <a:latin typeface="Montserrat"/>
                  <a:ea typeface="Montserrat"/>
                  <a:cs typeface="Montserrat"/>
                  <a:sym typeface="Montserrat"/>
                </a:rPr>
                <a:t>d</a:t>
              </a:r>
              <a:r>
                <a:rPr lang="en-US" sz="2400" spc="235">
                  <a:solidFill>
                    <a:srgbClr val="05066D">
                      <a:alpha val="56863"/>
                    </a:srgbClr>
                  </a:solidFill>
                  <a:latin typeface="Montserrat"/>
                  <a:ea typeface="Montserrat"/>
                  <a:cs typeface="Montserrat"/>
                  <a:sym typeface="Montserrat"/>
                </a:rPr>
                <a:t> </a:t>
              </a:r>
              <a:r>
                <a:rPr lang="en-US" sz="2400" spc="235" b="true">
                  <a:solidFill>
                    <a:srgbClr val="05066D">
                      <a:alpha val="56863"/>
                    </a:srgbClr>
                  </a:solidFill>
                  <a:latin typeface="Montserrat Bold"/>
                  <a:ea typeface="Montserrat Bold"/>
                  <a:cs typeface="Montserrat Bold"/>
                  <a:sym typeface="Montserrat Bold"/>
                </a:rPr>
                <a:t>MAE</a:t>
              </a:r>
              <a:r>
                <a:rPr lang="en-US" sz="2400" spc="235">
                  <a:solidFill>
                    <a:srgbClr val="05066D">
                      <a:alpha val="56863"/>
                    </a:srgbClr>
                  </a:solidFill>
                  <a:latin typeface="Montserrat"/>
                  <a:ea typeface="Montserrat"/>
                  <a:cs typeface="Montserrat"/>
                  <a:sym typeface="Montserrat"/>
                </a:rPr>
                <a:t> </a:t>
              </a:r>
              <a:r>
                <a:rPr lang="en-US" sz="2400" spc="235">
                  <a:solidFill>
                    <a:srgbClr val="05066D">
                      <a:alpha val="56863"/>
                    </a:srgbClr>
                  </a:solidFill>
                  <a:latin typeface="Montserrat"/>
                  <a:ea typeface="Montserrat"/>
                  <a:cs typeface="Montserrat"/>
                  <a:sym typeface="Montserrat"/>
                </a:rPr>
                <a:t>of ~12,301 </a:t>
              </a:r>
              <a:r>
                <a:rPr lang="en-US" sz="2400" spc="235" b="true">
                  <a:solidFill>
                    <a:srgbClr val="05066D">
                      <a:alpha val="56863"/>
                    </a:srgbClr>
                  </a:solidFill>
                  <a:latin typeface="Montserrat Bold"/>
                  <a:ea typeface="Montserrat Bold"/>
                  <a:cs typeface="Montserrat Bold"/>
                  <a:sym typeface="Montserrat Bold"/>
                </a:rPr>
                <a:t>indicate sizeable absolute errors</a:t>
              </a:r>
              <a:r>
                <a:rPr lang="en-US" sz="2400" spc="235">
                  <a:solidFill>
                    <a:srgbClr val="05066D">
                      <a:alpha val="56863"/>
                    </a:srgbClr>
                  </a:solidFill>
                  <a:latin typeface="Montserrat"/>
                  <a:ea typeface="Montserrat"/>
                  <a:cs typeface="Montserrat"/>
                  <a:sym typeface="Montserrat"/>
                </a:rPr>
                <a:t>, wh</a:t>
              </a:r>
              <a:r>
                <a:rPr lang="en-US" sz="2400" spc="235">
                  <a:solidFill>
                    <a:srgbClr val="05066D">
                      <a:alpha val="56863"/>
                    </a:srgbClr>
                  </a:solidFill>
                  <a:latin typeface="Montserrat"/>
                  <a:ea typeface="Montserrat"/>
                  <a:cs typeface="Montserrat"/>
                  <a:sym typeface="Montserrat"/>
                </a:rPr>
                <a:t>i</a:t>
              </a:r>
              <a:r>
                <a:rPr lang="en-US" sz="2400" spc="235">
                  <a:solidFill>
                    <a:srgbClr val="05066D">
                      <a:alpha val="56863"/>
                    </a:srgbClr>
                  </a:solidFill>
                  <a:latin typeface="Montserrat"/>
                  <a:ea typeface="Montserrat"/>
                  <a:cs typeface="Montserrat"/>
                  <a:sym typeface="Montserrat"/>
                </a:rPr>
                <a:t>ch </a:t>
              </a:r>
              <a:r>
                <a:rPr lang="en-US" sz="2400" spc="235">
                  <a:solidFill>
                    <a:srgbClr val="05066D">
                      <a:alpha val="56863"/>
                    </a:srgbClr>
                  </a:solidFill>
                  <a:latin typeface="Montserrat"/>
                  <a:ea typeface="Montserrat"/>
                  <a:cs typeface="Montserrat"/>
                  <a:sym typeface="Montserrat"/>
                </a:rPr>
                <a:t>a</a:t>
              </a:r>
              <a:r>
                <a:rPr lang="en-US" sz="2400" spc="235">
                  <a:solidFill>
                    <a:srgbClr val="05066D">
                      <a:alpha val="56863"/>
                    </a:srgbClr>
                  </a:solidFill>
                  <a:latin typeface="Montserrat"/>
                  <a:ea typeface="Montserrat"/>
                  <a:cs typeface="Montserrat"/>
                  <a:sym typeface="Montserrat"/>
                </a:rPr>
                <a:t>re</a:t>
              </a:r>
              <a:r>
                <a:rPr lang="en-US" sz="2400" spc="235">
                  <a:solidFill>
                    <a:srgbClr val="05066D">
                      <a:alpha val="56863"/>
                    </a:srgbClr>
                  </a:solidFill>
                  <a:latin typeface="Montserrat"/>
                  <a:ea typeface="Montserrat"/>
                  <a:cs typeface="Montserrat"/>
                  <a:sym typeface="Montserrat"/>
                </a:rPr>
                <a:t> </a:t>
              </a:r>
              <a:r>
                <a:rPr lang="en-US" sz="2400" spc="235">
                  <a:solidFill>
                    <a:srgbClr val="05066D">
                      <a:alpha val="56863"/>
                    </a:srgbClr>
                  </a:solidFill>
                  <a:latin typeface="Montserrat"/>
                  <a:ea typeface="Montserrat"/>
                  <a:cs typeface="Montserrat"/>
                  <a:sym typeface="Montserrat"/>
                </a:rPr>
                <a:t>expected when predicting high-magnitude cost values. The</a:t>
              </a:r>
              <a:r>
                <a:rPr lang="en-US" sz="2400" spc="235" b="true">
                  <a:solidFill>
                    <a:srgbClr val="05066D">
                      <a:alpha val="56863"/>
                    </a:srgbClr>
                  </a:solidFill>
                  <a:latin typeface="Montserrat Bold"/>
                  <a:ea typeface="Montserrat Bold"/>
                  <a:cs typeface="Montserrat Bold"/>
                  <a:sym typeface="Montserrat Bold"/>
                </a:rPr>
                <a:t> R² score</a:t>
              </a:r>
              <a:r>
                <a:rPr lang="en-US" sz="2400" spc="235">
                  <a:solidFill>
                    <a:srgbClr val="05066D">
                      <a:alpha val="56863"/>
                    </a:srgbClr>
                  </a:solidFill>
                  <a:latin typeface="Montserrat"/>
                  <a:ea typeface="Montserrat"/>
                  <a:cs typeface="Montserrat"/>
                  <a:sym typeface="Montserrat"/>
                </a:rPr>
                <a:t> of 0.802 reflects that </a:t>
              </a:r>
              <a:r>
                <a:rPr lang="en-US" sz="2400" spc="235" b="true">
                  <a:solidFill>
                    <a:srgbClr val="05066D">
                      <a:alpha val="56863"/>
                    </a:srgbClr>
                  </a:solidFill>
                  <a:latin typeface="Montserrat Bold"/>
                  <a:ea typeface="Montserrat Bold"/>
                  <a:cs typeface="Montserrat Bold"/>
                  <a:sym typeface="Montserrat Bold"/>
                </a:rPr>
                <a:t>the model explains roughly 80% of the variance in actual costs.</a:t>
              </a:r>
              <a:r>
                <a:rPr lang="en-US" sz="2400" spc="235">
                  <a:solidFill>
                    <a:srgbClr val="05066D">
                      <a:alpha val="56863"/>
                    </a:srgbClr>
                  </a:solidFill>
                  <a:latin typeface="Montserrat"/>
                  <a:ea typeface="Montserrat"/>
                  <a:cs typeface="Montserrat"/>
                  <a:sym typeface="Montserrat"/>
                </a:rPr>
                <a:t> The </a:t>
              </a:r>
              <a:r>
                <a:rPr lang="en-US" sz="2400" spc="235" b="true">
                  <a:solidFill>
                    <a:srgbClr val="05066D">
                      <a:alpha val="56863"/>
                    </a:srgbClr>
                  </a:solidFill>
                  <a:latin typeface="Montserrat Bold"/>
                  <a:ea typeface="Montserrat Bold"/>
                  <a:cs typeface="Montserrat Bold"/>
                  <a:sym typeface="Montserrat Bold"/>
                </a:rPr>
                <a:t>gap </a:t>
              </a:r>
              <a:r>
                <a:rPr lang="en-US" sz="2400" spc="235">
                  <a:solidFill>
                    <a:srgbClr val="05066D">
                      <a:alpha val="56863"/>
                    </a:srgbClr>
                  </a:solidFill>
                  <a:latin typeface="Montserrat"/>
                  <a:ea typeface="Montserrat"/>
                  <a:cs typeface="Montserrat"/>
                  <a:sym typeface="Montserrat"/>
                </a:rPr>
                <a:t>between </a:t>
              </a:r>
              <a:r>
                <a:rPr lang="en-US" sz="2400" spc="235" b="true">
                  <a:solidFill>
                    <a:srgbClr val="05066D">
                      <a:alpha val="56863"/>
                    </a:srgbClr>
                  </a:solidFill>
                  <a:latin typeface="Montserrat Bold"/>
                  <a:ea typeface="Montserrat Bold"/>
                  <a:cs typeface="Montserrat Bold"/>
                  <a:sym typeface="Montserrat Bold"/>
                </a:rPr>
                <a:t>training </a:t>
              </a:r>
              <a:r>
                <a:rPr lang="en-US" sz="2400" spc="235">
                  <a:solidFill>
                    <a:srgbClr val="05066D">
                      <a:alpha val="56863"/>
                    </a:srgbClr>
                  </a:solidFill>
                  <a:latin typeface="Montserrat"/>
                  <a:ea typeface="Montserrat"/>
                  <a:cs typeface="Montserrat"/>
                  <a:sym typeface="Montserrat"/>
                </a:rPr>
                <a:t>(0.9203) and </a:t>
              </a:r>
              <a:r>
                <a:rPr lang="en-US" sz="2400" spc="235" b="true">
                  <a:solidFill>
                    <a:srgbClr val="05066D">
                      <a:alpha val="56863"/>
                    </a:srgbClr>
                  </a:solidFill>
                  <a:latin typeface="Montserrat Bold"/>
                  <a:ea typeface="Montserrat Bold"/>
                  <a:cs typeface="Montserrat Bold"/>
                  <a:sym typeface="Montserrat Bold"/>
                </a:rPr>
                <a:t>testing </a:t>
              </a:r>
              <a:r>
                <a:rPr lang="en-US" sz="2400" spc="235">
                  <a:solidFill>
                    <a:srgbClr val="05066D">
                      <a:alpha val="56863"/>
                    </a:srgbClr>
                  </a:solidFill>
                  <a:latin typeface="Montserrat"/>
                  <a:ea typeface="Montserrat"/>
                  <a:cs typeface="Montserrat"/>
                  <a:sym typeface="Montserrat"/>
                </a:rPr>
                <a:t>(0.8019) R² suggests</a:t>
              </a:r>
              <a:r>
                <a:rPr lang="en-US" sz="2400" spc="235">
                  <a:solidFill>
                    <a:srgbClr val="05066D">
                      <a:alpha val="56863"/>
                    </a:srgbClr>
                  </a:solidFill>
                  <a:latin typeface="Montserrat"/>
                  <a:ea typeface="Montserrat"/>
                  <a:cs typeface="Montserrat"/>
                  <a:sym typeface="Montserrat"/>
                </a:rPr>
                <a:t> </a:t>
              </a:r>
              <a:r>
                <a:rPr lang="en-US" sz="2400" spc="235" b="true">
                  <a:solidFill>
                    <a:srgbClr val="05066D">
                      <a:alpha val="56863"/>
                    </a:srgbClr>
                  </a:solidFill>
                  <a:latin typeface="Montserrat Bold"/>
                  <a:ea typeface="Montserrat Bold"/>
                  <a:cs typeface="Montserrat Bold"/>
                  <a:sym typeface="Montserrat Bold"/>
                </a:rPr>
                <a:t>some degree of overfitting</a:t>
              </a:r>
              <a:r>
                <a:rPr lang="en-US" sz="2400" spc="235">
                  <a:solidFill>
                    <a:srgbClr val="05066D">
                      <a:alpha val="56863"/>
                    </a:srgbClr>
                  </a:solidFill>
                  <a:latin typeface="Montserrat"/>
                  <a:ea typeface="Montserrat"/>
                  <a:cs typeface="Montserrat"/>
                  <a:sym typeface="Montserrat"/>
                </a:rPr>
                <a:t>, though</a:t>
              </a:r>
              <a:r>
                <a:rPr lang="en-US" sz="2400" spc="235" b="true">
                  <a:solidFill>
                    <a:srgbClr val="05066D">
                      <a:alpha val="56863"/>
                    </a:srgbClr>
                  </a:solidFill>
                  <a:latin typeface="Montserrat Bold"/>
                  <a:ea typeface="Montserrat Bold"/>
                  <a:cs typeface="Montserrat Bold"/>
                  <a:sym typeface="Montserrat Bold"/>
                </a:rPr>
                <a:t> the model still generalizes reasonably well to unseen data.</a:t>
              </a:r>
            </a:p>
          </p:txBody>
        </p:sp>
      </p:gr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BFAF8"/>
        </a:solidFill>
      </p:bgPr>
    </p:bg>
    <p:spTree>
      <p:nvGrpSpPr>
        <p:cNvPr id="1" name=""/>
        <p:cNvGrpSpPr/>
        <p:nvPr/>
      </p:nvGrpSpPr>
      <p:grpSpPr>
        <a:xfrm>
          <a:off x="0" y="0"/>
          <a:ext cx="0" cy="0"/>
          <a:chOff x="0" y="0"/>
          <a:chExt cx="0" cy="0"/>
        </a:xfrm>
      </p:grpSpPr>
      <p:sp>
        <p:nvSpPr>
          <p:cNvPr name="Freeform 2" id="2"/>
          <p:cNvSpPr/>
          <p:nvPr/>
        </p:nvSpPr>
        <p:spPr>
          <a:xfrm flipH="false" flipV="false" rot="0">
            <a:off x="-1315063" y="-1499531"/>
            <a:ext cx="2630125" cy="3974090"/>
          </a:xfrm>
          <a:custGeom>
            <a:avLst/>
            <a:gdLst/>
            <a:ahLst/>
            <a:cxnLst/>
            <a:rect r="r" b="b" t="t" l="l"/>
            <a:pathLst>
              <a:path h="3974090" w="2630125">
                <a:moveTo>
                  <a:pt x="0" y="0"/>
                </a:moveTo>
                <a:lnTo>
                  <a:pt x="2630126" y="0"/>
                </a:lnTo>
                <a:lnTo>
                  <a:pt x="2630126" y="3974091"/>
                </a:lnTo>
                <a:lnTo>
                  <a:pt x="0" y="3974091"/>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1704061">
            <a:off x="16191513" y="6201635"/>
            <a:ext cx="4991149" cy="7541571"/>
          </a:xfrm>
          <a:custGeom>
            <a:avLst/>
            <a:gdLst/>
            <a:ahLst/>
            <a:cxnLst/>
            <a:rect r="r" b="b" t="t" l="l"/>
            <a:pathLst>
              <a:path h="7541571" w="4991149">
                <a:moveTo>
                  <a:pt x="4991149" y="7541571"/>
                </a:moveTo>
                <a:lnTo>
                  <a:pt x="0" y="7541571"/>
                </a:lnTo>
                <a:lnTo>
                  <a:pt x="0" y="0"/>
                </a:lnTo>
                <a:lnTo>
                  <a:pt x="4991149" y="0"/>
                </a:lnTo>
                <a:lnTo>
                  <a:pt x="4991149" y="7541571"/>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48924" y="1437349"/>
            <a:ext cx="7427268" cy="2499792"/>
          </a:xfrm>
          <a:custGeom>
            <a:avLst/>
            <a:gdLst/>
            <a:ahLst/>
            <a:cxnLst/>
            <a:rect r="r" b="b" t="t" l="l"/>
            <a:pathLst>
              <a:path h="2499792" w="7427268">
                <a:moveTo>
                  <a:pt x="0" y="0"/>
                </a:moveTo>
                <a:lnTo>
                  <a:pt x="7427268" y="0"/>
                </a:lnTo>
                <a:lnTo>
                  <a:pt x="7427268" y="2499792"/>
                </a:lnTo>
                <a:lnTo>
                  <a:pt x="0" y="2499792"/>
                </a:lnTo>
                <a:lnTo>
                  <a:pt x="0" y="0"/>
                </a:lnTo>
                <a:close/>
              </a:path>
            </a:pathLst>
          </a:custGeom>
          <a:blipFill>
            <a:blip r:embed="rId4"/>
            <a:stretch>
              <a:fillRect l="0" t="0" r="0" b="0"/>
            </a:stretch>
          </a:blipFill>
        </p:spPr>
      </p:sp>
      <p:grpSp>
        <p:nvGrpSpPr>
          <p:cNvPr name="Group 5" id="5"/>
          <p:cNvGrpSpPr/>
          <p:nvPr/>
        </p:nvGrpSpPr>
        <p:grpSpPr>
          <a:xfrm rot="0">
            <a:off x="648924" y="3937141"/>
            <a:ext cx="6967389" cy="6004255"/>
            <a:chOff x="0" y="0"/>
            <a:chExt cx="962155" cy="829152"/>
          </a:xfrm>
        </p:grpSpPr>
        <p:sp>
          <p:nvSpPr>
            <p:cNvPr name="Freeform 6" id="6"/>
            <p:cNvSpPr/>
            <p:nvPr/>
          </p:nvSpPr>
          <p:spPr>
            <a:xfrm flipH="false" flipV="false" rot="0">
              <a:off x="0" y="0"/>
              <a:ext cx="962155" cy="829152"/>
            </a:xfrm>
            <a:custGeom>
              <a:avLst/>
              <a:gdLst/>
              <a:ahLst/>
              <a:cxnLst/>
              <a:rect r="r" b="b" t="t" l="l"/>
              <a:pathLst>
                <a:path h="829152" w="962155">
                  <a:moveTo>
                    <a:pt x="18890" y="0"/>
                  </a:moveTo>
                  <a:lnTo>
                    <a:pt x="943265" y="0"/>
                  </a:lnTo>
                  <a:cubicBezTo>
                    <a:pt x="953698" y="0"/>
                    <a:pt x="962155" y="8457"/>
                    <a:pt x="962155" y="18890"/>
                  </a:cubicBezTo>
                  <a:lnTo>
                    <a:pt x="962155" y="810262"/>
                  </a:lnTo>
                  <a:cubicBezTo>
                    <a:pt x="962155" y="820695"/>
                    <a:pt x="953698" y="829152"/>
                    <a:pt x="943265" y="829152"/>
                  </a:cubicBezTo>
                  <a:lnTo>
                    <a:pt x="18890" y="829152"/>
                  </a:lnTo>
                  <a:cubicBezTo>
                    <a:pt x="8457" y="829152"/>
                    <a:pt x="0" y="820695"/>
                    <a:pt x="0" y="810262"/>
                  </a:cubicBezTo>
                  <a:lnTo>
                    <a:pt x="0" y="18890"/>
                  </a:lnTo>
                  <a:cubicBezTo>
                    <a:pt x="0" y="8457"/>
                    <a:pt x="8457" y="0"/>
                    <a:pt x="18890" y="0"/>
                  </a:cubicBezTo>
                  <a:close/>
                </a:path>
              </a:pathLst>
            </a:custGeom>
            <a:solidFill>
              <a:srgbClr val="E4EEFF">
                <a:alpha val="56863"/>
              </a:srgbClr>
            </a:solidFill>
            <a:ln cap="sq">
              <a:noFill/>
              <a:prstDash val="solid"/>
              <a:miter/>
            </a:ln>
          </p:spPr>
        </p:sp>
        <p:sp>
          <p:nvSpPr>
            <p:cNvPr name="TextBox 7" id="7"/>
            <p:cNvSpPr txBox="true"/>
            <p:nvPr/>
          </p:nvSpPr>
          <p:spPr>
            <a:xfrm>
              <a:off x="0" y="-38100"/>
              <a:ext cx="962155" cy="867252"/>
            </a:xfrm>
            <a:prstGeom prst="rect">
              <a:avLst/>
            </a:prstGeom>
          </p:spPr>
          <p:txBody>
            <a:bodyPr anchor="ctr" rtlCol="false" tIns="50800" lIns="50800" bIns="50800" rIns="50800"/>
            <a:lstStyle/>
            <a:p>
              <a:pPr algn="l">
                <a:lnSpc>
                  <a:spcPts val="3312"/>
                </a:lnSpc>
              </a:pPr>
              <a:r>
                <a:rPr lang="en-US" sz="2400" spc="235">
                  <a:solidFill>
                    <a:srgbClr val="05066D">
                      <a:alpha val="56863"/>
                    </a:srgbClr>
                  </a:solidFill>
                  <a:latin typeface="Montserrat"/>
                  <a:ea typeface="Montserrat"/>
                  <a:cs typeface="Montserrat"/>
                  <a:sym typeface="Montserrat"/>
                </a:rPr>
                <a:t>The deep</a:t>
              </a:r>
              <a:r>
                <a:rPr lang="en-US" sz="2400" spc="235">
                  <a:solidFill>
                    <a:srgbClr val="05066D">
                      <a:alpha val="56863"/>
                    </a:srgbClr>
                  </a:solidFill>
                  <a:latin typeface="Montserrat"/>
                  <a:ea typeface="Montserrat"/>
                  <a:cs typeface="Montserrat"/>
                  <a:sym typeface="Montserrat"/>
                </a:rPr>
                <a:t> learnin</a:t>
              </a:r>
              <a:r>
                <a:rPr lang="en-US" sz="2400" spc="235">
                  <a:solidFill>
                    <a:srgbClr val="05066D">
                      <a:alpha val="56863"/>
                    </a:srgbClr>
                  </a:solidFill>
                  <a:latin typeface="Montserrat"/>
                  <a:ea typeface="Montserrat"/>
                  <a:cs typeface="Montserrat"/>
                  <a:sym typeface="Montserrat"/>
                </a:rPr>
                <a:t>g</a:t>
              </a:r>
              <a:r>
                <a:rPr lang="en-US" sz="2400" spc="235">
                  <a:solidFill>
                    <a:srgbClr val="05066D">
                      <a:alpha val="56863"/>
                    </a:srgbClr>
                  </a:solidFill>
                  <a:latin typeface="Montserrat"/>
                  <a:ea typeface="Montserrat"/>
                  <a:cs typeface="Montserrat"/>
                  <a:sym typeface="Montserrat"/>
                </a:rPr>
                <a:t> </a:t>
              </a:r>
              <a:r>
                <a:rPr lang="en-US" sz="2400" spc="235">
                  <a:solidFill>
                    <a:srgbClr val="05066D">
                      <a:alpha val="56863"/>
                    </a:srgbClr>
                  </a:solidFill>
                  <a:latin typeface="Montserrat"/>
                  <a:ea typeface="Montserrat"/>
                  <a:cs typeface="Montserrat"/>
                  <a:sym typeface="Montserrat"/>
                </a:rPr>
                <a:t>regres</a:t>
              </a:r>
              <a:r>
                <a:rPr lang="en-US" sz="2400" spc="235">
                  <a:solidFill>
                    <a:srgbClr val="05066D">
                      <a:alpha val="56863"/>
                    </a:srgbClr>
                  </a:solidFill>
                  <a:latin typeface="Montserrat"/>
                  <a:ea typeface="Montserrat"/>
                  <a:cs typeface="Montserrat"/>
                  <a:sym typeface="Montserrat"/>
                </a:rPr>
                <a:t>si</a:t>
              </a:r>
              <a:r>
                <a:rPr lang="en-US" sz="2400" spc="235">
                  <a:solidFill>
                    <a:srgbClr val="05066D">
                      <a:alpha val="56863"/>
                    </a:srgbClr>
                  </a:solidFill>
                  <a:latin typeface="Montserrat"/>
                  <a:ea typeface="Montserrat"/>
                  <a:cs typeface="Montserrat"/>
                  <a:sym typeface="Montserrat"/>
                </a:rPr>
                <a:t>on mod</a:t>
              </a:r>
              <a:r>
                <a:rPr lang="en-US" sz="2400" spc="235">
                  <a:solidFill>
                    <a:srgbClr val="05066D">
                      <a:alpha val="56863"/>
                    </a:srgbClr>
                  </a:solidFill>
                  <a:latin typeface="Montserrat"/>
                  <a:ea typeface="Montserrat"/>
                  <a:cs typeface="Montserrat"/>
                  <a:sym typeface="Montserrat"/>
                </a:rPr>
                <a:t>el s</a:t>
              </a:r>
              <a:r>
                <a:rPr lang="en-US" sz="2400" spc="235">
                  <a:solidFill>
                    <a:srgbClr val="05066D">
                      <a:alpha val="56863"/>
                    </a:srgbClr>
                  </a:solidFill>
                  <a:latin typeface="Montserrat"/>
                  <a:ea typeface="Montserrat"/>
                  <a:cs typeface="Montserrat"/>
                  <a:sym typeface="Montserrat"/>
                </a:rPr>
                <a:t>h</a:t>
              </a:r>
              <a:r>
                <a:rPr lang="en-US" sz="2400" spc="235">
                  <a:solidFill>
                    <a:srgbClr val="05066D">
                      <a:alpha val="56863"/>
                    </a:srgbClr>
                  </a:solidFill>
                  <a:latin typeface="Montserrat"/>
                  <a:ea typeface="Montserrat"/>
                  <a:cs typeface="Montserrat"/>
                  <a:sym typeface="Montserrat"/>
                </a:rPr>
                <a:t>o</a:t>
              </a:r>
              <a:r>
                <a:rPr lang="en-US" sz="2400" spc="235">
                  <a:solidFill>
                    <a:srgbClr val="05066D">
                      <a:alpha val="56863"/>
                    </a:srgbClr>
                  </a:solidFill>
                  <a:latin typeface="Montserrat"/>
                  <a:ea typeface="Montserrat"/>
                  <a:cs typeface="Montserrat"/>
                  <a:sym typeface="Montserrat"/>
                </a:rPr>
                <a:t>ws strong predictive performance. An</a:t>
              </a:r>
              <a:r>
                <a:rPr lang="en-US" sz="2400" spc="235">
                  <a:solidFill>
                    <a:srgbClr val="05066D">
                      <a:alpha val="56863"/>
                    </a:srgbClr>
                  </a:solidFill>
                  <a:latin typeface="Montserrat"/>
                  <a:ea typeface="Montserrat"/>
                  <a:cs typeface="Montserrat"/>
                  <a:sym typeface="Montserrat"/>
                </a:rPr>
                <a:t> </a:t>
              </a:r>
              <a:r>
                <a:rPr lang="en-US" sz="2400" spc="235" b="true">
                  <a:solidFill>
                    <a:srgbClr val="05066D">
                      <a:alpha val="56863"/>
                    </a:srgbClr>
                  </a:solidFill>
                  <a:latin typeface="Montserrat Bold"/>
                  <a:ea typeface="Montserrat Bold"/>
                  <a:cs typeface="Montserrat Bold"/>
                  <a:sym typeface="Montserrat Bold"/>
                </a:rPr>
                <a:t>R² score</a:t>
              </a:r>
              <a:r>
                <a:rPr lang="en-US" sz="2400" spc="235">
                  <a:solidFill>
                    <a:srgbClr val="05066D">
                      <a:alpha val="56863"/>
                    </a:srgbClr>
                  </a:solidFill>
                  <a:latin typeface="Montserrat"/>
                  <a:ea typeface="Montserrat"/>
                  <a:cs typeface="Montserrat"/>
                  <a:sym typeface="Montserrat"/>
                </a:rPr>
                <a:t> of 0.98 indicates that </a:t>
              </a:r>
              <a:r>
                <a:rPr lang="en-US" sz="2400" spc="235" b="true">
                  <a:solidFill>
                    <a:srgbClr val="05066D">
                      <a:alpha val="56863"/>
                    </a:srgbClr>
                  </a:solidFill>
                  <a:latin typeface="Montserrat Bold"/>
                  <a:ea typeface="Montserrat Bold"/>
                  <a:cs typeface="Montserrat Bold"/>
                  <a:sym typeface="Montserrat Bold"/>
                </a:rPr>
                <a:t>the model explains 98% of the variance in the target values, which reflects excellent fit.</a:t>
              </a:r>
              <a:r>
                <a:rPr lang="en-US" sz="2400" spc="235">
                  <a:solidFill>
                    <a:srgbClr val="05066D">
                      <a:alpha val="56863"/>
                    </a:srgbClr>
                  </a:solidFill>
                  <a:latin typeface="Montserrat"/>
                  <a:ea typeface="Montserrat"/>
                  <a:cs typeface="Montserrat"/>
                  <a:sym typeface="Montserrat"/>
                </a:rPr>
                <a:t> The </a:t>
              </a:r>
              <a:r>
                <a:rPr lang="en-US" sz="2400" spc="235" b="true">
                  <a:solidFill>
                    <a:srgbClr val="05066D">
                      <a:alpha val="56863"/>
                    </a:srgbClr>
                  </a:solidFill>
                  <a:latin typeface="Montserrat Bold"/>
                  <a:ea typeface="Montserrat Bold"/>
                  <a:cs typeface="Montserrat Bold"/>
                  <a:sym typeface="Montserrat Bold"/>
                </a:rPr>
                <a:t>MAE</a:t>
              </a:r>
              <a:r>
                <a:rPr lang="en-US" sz="2400" spc="235">
                  <a:solidFill>
                    <a:srgbClr val="05066D">
                      <a:alpha val="56863"/>
                    </a:srgbClr>
                  </a:solidFill>
                  <a:latin typeface="Montserrat"/>
                  <a:ea typeface="Montserrat"/>
                  <a:cs typeface="Montserrat"/>
                  <a:sym typeface="Montserrat"/>
                </a:rPr>
                <a:t> </a:t>
              </a:r>
              <a:r>
                <a:rPr lang="en-US" sz="2400" spc="235">
                  <a:solidFill>
                    <a:srgbClr val="05066D">
                      <a:alpha val="56863"/>
                    </a:srgbClr>
                  </a:solidFill>
                  <a:latin typeface="Montserrat"/>
                  <a:ea typeface="Montserrat"/>
                  <a:cs typeface="Montserrat"/>
                  <a:sym typeface="Montserrat"/>
                </a:rPr>
                <a:t>of 2.80 means </a:t>
              </a:r>
              <a:r>
                <a:rPr lang="en-US" sz="2400" spc="235">
                  <a:solidFill>
                    <a:srgbClr val="05066D">
                      <a:alpha val="56863"/>
                    </a:srgbClr>
                  </a:solidFill>
                  <a:latin typeface="Montserrat"/>
                  <a:ea typeface="Montserrat"/>
                  <a:cs typeface="Montserrat"/>
                  <a:sym typeface="Montserrat"/>
                </a:rPr>
                <a:t>t</a:t>
              </a:r>
              <a:r>
                <a:rPr lang="en-US" sz="2400" spc="235">
                  <a:solidFill>
                    <a:srgbClr val="05066D">
                      <a:alpha val="56863"/>
                    </a:srgbClr>
                  </a:solidFill>
                  <a:latin typeface="Montserrat"/>
                  <a:ea typeface="Montserrat"/>
                  <a:cs typeface="Montserrat"/>
                  <a:sym typeface="Montserrat"/>
                </a:rPr>
                <a:t>hat </a:t>
              </a:r>
              <a:r>
                <a:rPr lang="en-US" sz="2400" spc="235" b="true">
                  <a:solidFill>
                    <a:srgbClr val="05066D">
                      <a:alpha val="56863"/>
                    </a:srgbClr>
                  </a:solidFill>
                  <a:latin typeface="Montserrat Bold"/>
                  <a:ea typeface="Montserrat Bold"/>
                  <a:cs typeface="Montserrat Bold"/>
                  <a:sym typeface="Montserrat Bold"/>
                </a:rPr>
                <a:t>predictions deviate from actual values by about 2.8 units on average</a:t>
              </a:r>
              <a:r>
                <a:rPr lang="en-US" sz="2400" spc="235">
                  <a:solidFill>
                    <a:srgbClr val="05066D">
                      <a:alpha val="56863"/>
                    </a:srgbClr>
                  </a:solidFill>
                  <a:latin typeface="Montserrat"/>
                  <a:ea typeface="Montserrat"/>
                  <a:cs typeface="Montserrat"/>
                  <a:sym typeface="Montserrat"/>
                </a:rPr>
                <a:t>, whil</a:t>
              </a:r>
              <a:r>
                <a:rPr lang="en-US" sz="2400" spc="235">
                  <a:solidFill>
                    <a:srgbClr val="05066D">
                      <a:alpha val="56863"/>
                    </a:srgbClr>
                  </a:solidFill>
                  <a:latin typeface="Montserrat"/>
                  <a:ea typeface="Montserrat"/>
                  <a:cs typeface="Montserrat"/>
                  <a:sym typeface="Montserrat"/>
                </a:rPr>
                <a:t>e </a:t>
              </a:r>
              <a:r>
                <a:rPr lang="en-US" sz="2400" spc="235">
                  <a:solidFill>
                    <a:srgbClr val="05066D">
                      <a:alpha val="56863"/>
                    </a:srgbClr>
                  </a:solidFill>
                  <a:latin typeface="Montserrat"/>
                  <a:ea typeface="Montserrat"/>
                  <a:cs typeface="Montserrat"/>
                  <a:sym typeface="Montserrat"/>
                </a:rPr>
                <a:t>the </a:t>
              </a:r>
              <a:r>
                <a:rPr lang="en-US" sz="2400" spc="235" b="true">
                  <a:solidFill>
                    <a:srgbClr val="05066D">
                      <a:alpha val="56863"/>
                    </a:srgbClr>
                  </a:solidFill>
                  <a:latin typeface="Montserrat Bold"/>
                  <a:ea typeface="Montserrat Bold"/>
                  <a:cs typeface="Montserrat Bold"/>
                  <a:sym typeface="Montserrat Bold"/>
                </a:rPr>
                <a:t>RMSE </a:t>
              </a:r>
              <a:r>
                <a:rPr lang="en-US" sz="2400" spc="235">
                  <a:solidFill>
                    <a:srgbClr val="05066D">
                      <a:alpha val="56863"/>
                    </a:srgbClr>
                  </a:solidFill>
                  <a:latin typeface="Montserrat"/>
                  <a:ea typeface="Montserrat"/>
                  <a:cs typeface="Montserrat"/>
                  <a:sym typeface="Montserrat"/>
                </a:rPr>
                <a:t>of </a:t>
              </a:r>
              <a:r>
                <a:rPr lang="en-US" sz="2400" spc="235">
                  <a:solidFill>
                    <a:srgbClr val="05066D">
                      <a:alpha val="56863"/>
                    </a:srgbClr>
                  </a:solidFill>
                  <a:latin typeface="Montserrat"/>
                  <a:ea typeface="Montserrat"/>
                  <a:cs typeface="Montserrat"/>
                  <a:sym typeface="Montserrat"/>
                </a:rPr>
                <a:t>3.64 sh</a:t>
              </a:r>
              <a:r>
                <a:rPr lang="en-US" sz="2400" spc="235">
                  <a:solidFill>
                    <a:srgbClr val="05066D">
                      <a:alpha val="56863"/>
                    </a:srgbClr>
                  </a:solidFill>
                  <a:latin typeface="Montserrat"/>
                  <a:ea typeface="Montserrat"/>
                  <a:cs typeface="Montserrat"/>
                  <a:sym typeface="Montserrat"/>
                </a:rPr>
                <a:t>o</a:t>
              </a:r>
              <a:r>
                <a:rPr lang="en-US" sz="2400" spc="235">
                  <a:solidFill>
                    <a:srgbClr val="05066D">
                      <a:alpha val="56863"/>
                    </a:srgbClr>
                  </a:solidFill>
                  <a:latin typeface="Montserrat"/>
                  <a:ea typeface="Montserrat"/>
                  <a:cs typeface="Montserrat"/>
                  <a:sym typeface="Montserrat"/>
                </a:rPr>
                <a:t>ws th</a:t>
              </a:r>
              <a:r>
                <a:rPr lang="en-US" sz="2400" spc="235">
                  <a:solidFill>
                    <a:srgbClr val="05066D">
                      <a:alpha val="56863"/>
                    </a:srgbClr>
                  </a:solidFill>
                  <a:latin typeface="Montserrat"/>
                  <a:ea typeface="Montserrat"/>
                  <a:cs typeface="Montserrat"/>
                  <a:sym typeface="Montserrat"/>
                </a:rPr>
                <a:t>e</a:t>
              </a:r>
              <a:r>
                <a:rPr lang="en-US" sz="2400" spc="235">
                  <a:solidFill>
                    <a:srgbClr val="05066D">
                      <a:alpha val="56863"/>
                    </a:srgbClr>
                  </a:solidFill>
                  <a:latin typeface="Montserrat"/>
                  <a:ea typeface="Montserrat"/>
                  <a:cs typeface="Montserrat"/>
                  <a:sym typeface="Montserrat"/>
                </a:rPr>
                <a:t> </a:t>
              </a:r>
              <a:r>
                <a:rPr lang="en-US" sz="2400" spc="235" b="true">
                  <a:solidFill>
                    <a:srgbClr val="05066D">
                      <a:alpha val="56863"/>
                    </a:srgbClr>
                  </a:solidFill>
                  <a:latin typeface="Montserrat Bold"/>
                  <a:ea typeface="Montserrat Bold"/>
                  <a:cs typeface="Montserrat Bold"/>
                  <a:sym typeface="Montserrat Bold"/>
                </a:rPr>
                <a:t>typical magnitude of errors</a:t>
              </a:r>
              <a:r>
                <a:rPr lang="en-US" sz="2400" spc="235">
                  <a:solidFill>
                    <a:srgbClr val="05066D">
                      <a:alpha val="56863"/>
                    </a:srgbClr>
                  </a:solidFill>
                  <a:latin typeface="Montserrat"/>
                  <a:ea typeface="Montserrat"/>
                  <a:cs typeface="Montserrat"/>
                  <a:sym typeface="Montserrat"/>
                </a:rPr>
                <a:t>, with larger</a:t>
              </a:r>
              <a:r>
                <a:rPr lang="en-US" sz="2400" spc="235">
                  <a:solidFill>
                    <a:srgbClr val="05066D">
                      <a:alpha val="56863"/>
                    </a:srgbClr>
                  </a:solidFill>
                  <a:latin typeface="Montserrat"/>
                  <a:ea typeface="Montserrat"/>
                  <a:cs typeface="Montserrat"/>
                  <a:sym typeface="Montserrat"/>
                </a:rPr>
                <a:t> </a:t>
              </a:r>
              <a:r>
                <a:rPr lang="en-US" sz="2400" spc="235">
                  <a:solidFill>
                    <a:srgbClr val="05066D">
                      <a:alpha val="56863"/>
                    </a:srgbClr>
                  </a:solidFill>
                  <a:latin typeface="Montserrat"/>
                  <a:ea typeface="Montserrat"/>
                  <a:cs typeface="Montserrat"/>
                  <a:sym typeface="Montserrat"/>
                </a:rPr>
                <a:t>mis</a:t>
              </a:r>
              <a:r>
                <a:rPr lang="en-US" sz="2400" spc="235">
                  <a:solidFill>
                    <a:srgbClr val="05066D">
                      <a:alpha val="56863"/>
                    </a:srgbClr>
                  </a:solidFill>
                  <a:latin typeface="Montserrat"/>
                  <a:ea typeface="Montserrat"/>
                  <a:cs typeface="Montserrat"/>
                  <a:sym typeface="Montserrat"/>
                </a:rPr>
                <a:t>t</a:t>
              </a:r>
              <a:r>
                <a:rPr lang="en-US" sz="2400" spc="235">
                  <a:solidFill>
                    <a:srgbClr val="05066D">
                      <a:alpha val="56863"/>
                    </a:srgbClr>
                  </a:solidFill>
                  <a:latin typeface="Montserrat"/>
                  <a:ea typeface="Montserrat"/>
                  <a:cs typeface="Montserrat"/>
                  <a:sym typeface="Montserrat"/>
                </a:rPr>
                <a:t>akes weig</a:t>
              </a:r>
              <a:r>
                <a:rPr lang="en-US" sz="2400" spc="235">
                  <a:solidFill>
                    <a:srgbClr val="05066D">
                      <a:alpha val="56863"/>
                    </a:srgbClr>
                  </a:solidFill>
                  <a:latin typeface="Montserrat"/>
                  <a:ea typeface="Montserrat"/>
                  <a:cs typeface="Montserrat"/>
                  <a:sym typeface="Montserrat"/>
                </a:rPr>
                <a:t>h</a:t>
              </a:r>
              <a:r>
                <a:rPr lang="en-US" sz="2400" spc="235">
                  <a:solidFill>
                    <a:srgbClr val="05066D">
                      <a:alpha val="56863"/>
                    </a:srgbClr>
                  </a:solidFill>
                  <a:latin typeface="Montserrat"/>
                  <a:ea typeface="Montserrat"/>
                  <a:cs typeface="Montserrat"/>
                  <a:sym typeface="Montserrat"/>
                </a:rPr>
                <a:t>t</a:t>
              </a:r>
              <a:r>
                <a:rPr lang="en-US" sz="2400" spc="235">
                  <a:solidFill>
                    <a:srgbClr val="05066D">
                      <a:alpha val="56863"/>
                    </a:srgbClr>
                  </a:solidFill>
                  <a:latin typeface="Montserrat"/>
                  <a:ea typeface="Montserrat"/>
                  <a:cs typeface="Montserrat"/>
                  <a:sym typeface="Montserrat"/>
                </a:rPr>
                <a:t>e</a:t>
              </a:r>
              <a:r>
                <a:rPr lang="en-US" sz="2400" spc="235">
                  <a:solidFill>
                    <a:srgbClr val="05066D">
                      <a:alpha val="56863"/>
                    </a:srgbClr>
                  </a:solidFill>
                  <a:latin typeface="Montserrat"/>
                  <a:ea typeface="Montserrat"/>
                  <a:cs typeface="Montserrat"/>
                  <a:sym typeface="Montserrat"/>
                </a:rPr>
                <a:t>d</a:t>
              </a:r>
              <a:r>
                <a:rPr lang="en-US" sz="2400" spc="235">
                  <a:solidFill>
                    <a:srgbClr val="05066D">
                      <a:alpha val="56863"/>
                    </a:srgbClr>
                  </a:solidFill>
                  <a:latin typeface="Montserrat"/>
                  <a:ea typeface="Montserrat"/>
                  <a:cs typeface="Montserrat"/>
                  <a:sym typeface="Montserrat"/>
                </a:rPr>
                <a:t> mo</a:t>
              </a:r>
              <a:r>
                <a:rPr lang="en-US" sz="2400" spc="235">
                  <a:solidFill>
                    <a:srgbClr val="05066D">
                      <a:alpha val="56863"/>
                    </a:srgbClr>
                  </a:solidFill>
                  <a:latin typeface="Montserrat"/>
                  <a:ea typeface="Montserrat"/>
                  <a:cs typeface="Montserrat"/>
                  <a:sym typeface="Montserrat"/>
                </a:rPr>
                <a:t>r</a:t>
              </a:r>
              <a:r>
                <a:rPr lang="en-US" sz="2400" spc="235">
                  <a:solidFill>
                    <a:srgbClr val="05066D">
                      <a:alpha val="56863"/>
                    </a:srgbClr>
                  </a:solidFill>
                  <a:latin typeface="Montserrat"/>
                  <a:ea typeface="Montserrat"/>
                  <a:cs typeface="Montserrat"/>
                  <a:sym typeface="Montserrat"/>
                </a:rPr>
                <a:t>e </a:t>
              </a:r>
              <a:r>
                <a:rPr lang="en-US" sz="2400" spc="235">
                  <a:solidFill>
                    <a:srgbClr val="05066D">
                      <a:alpha val="56863"/>
                    </a:srgbClr>
                  </a:solidFill>
                  <a:latin typeface="Montserrat"/>
                  <a:ea typeface="Montserrat"/>
                  <a:cs typeface="Montserrat"/>
                  <a:sym typeface="Montserrat"/>
                </a:rPr>
                <a:t>heav</a:t>
              </a:r>
              <a:r>
                <a:rPr lang="en-US" sz="2400" spc="235">
                  <a:solidFill>
                    <a:srgbClr val="05066D">
                      <a:alpha val="56863"/>
                    </a:srgbClr>
                  </a:solidFill>
                  <a:latin typeface="Montserrat"/>
                  <a:ea typeface="Montserrat"/>
                  <a:cs typeface="Montserrat"/>
                  <a:sym typeface="Montserrat"/>
                </a:rPr>
                <a:t>il</a:t>
              </a:r>
              <a:r>
                <a:rPr lang="en-US" sz="2400" spc="235">
                  <a:solidFill>
                    <a:srgbClr val="05066D">
                      <a:alpha val="56863"/>
                    </a:srgbClr>
                  </a:solidFill>
                  <a:latin typeface="Montserrat"/>
                  <a:ea typeface="Montserrat"/>
                  <a:cs typeface="Montserrat"/>
                  <a:sym typeface="Montserrat"/>
                </a:rPr>
                <a:t>y.</a:t>
              </a:r>
              <a:r>
                <a:rPr lang="en-US" sz="2400" spc="235">
                  <a:solidFill>
                    <a:srgbClr val="05066D">
                      <a:alpha val="56863"/>
                    </a:srgbClr>
                  </a:solidFill>
                  <a:latin typeface="Montserrat"/>
                  <a:ea typeface="Montserrat"/>
                  <a:cs typeface="Montserrat"/>
                  <a:sym typeface="Montserrat"/>
                </a:rPr>
                <a:t> </a:t>
              </a:r>
              <a:r>
                <a:rPr lang="en-US" sz="2400" spc="235">
                  <a:solidFill>
                    <a:srgbClr val="05066D">
                      <a:alpha val="56863"/>
                    </a:srgbClr>
                  </a:solidFill>
                  <a:latin typeface="Montserrat"/>
                  <a:ea typeface="Montserrat"/>
                  <a:cs typeface="Montserrat"/>
                  <a:sym typeface="Montserrat"/>
                </a:rPr>
                <a:t>To</a:t>
              </a:r>
              <a:r>
                <a:rPr lang="en-US" sz="2400" spc="235">
                  <a:solidFill>
                    <a:srgbClr val="05066D">
                      <a:alpha val="56863"/>
                    </a:srgbClr>
                  </a:solidFill>
                  <a:latin typeface="Montserrat"/>
                  <a:ea typeface="Montserrat"/>
                  <a:cs typeface="Montserrat"/>
                  <a:sym typeface="Montserrat"/>
                </a:rPr>
                <a:t>ge</a:t>
              </a:r>
              <a:r>
                <a:rPr lang="en-US" sz="2400" spc="235">
                  <a:solidFill>
                    <a:srgbClr val="05066D">
                      <a:alpha val="56863"/>
                    </a:srgbClr>
                  </a:solidFill>
                  <a:latin typeface="Montserrat"/>
                  <a:ea typeface="Montserrat"/>
                  <a:cs typeface="Montserrat"/>
                  <a:sym typeface="Montserrat"/>
                </a:rPr>
                <a:t>th</a:t>
              </a:r>
              <a:r>
                <a:rPr lang="en-US" sz="2400" spc="235">
                  <a:solidFill>
                    <a:srgbClr val="05066D">
                      <a:alpha val="56863"/>
                    </a:srgbClr>
                  </a:solidFill>
                  <a:latin typeface="Montserrat"/>
                  <a:ea typeface="Montserrat"/>
                  <a:cs typeface="Montserrat"/>
                  <a:sym typeface="Montserrat"/>
                </a:rPr>
                <a:t>er</a:t>
              </a:r>
              <a:r>
                <a:rPr lang="en-US" sz="2400" spc="235">
                  <a:solidFill>
                    <a:srgbClr val="05066D">
                      <a:alpha val="56863"/>
                    </a:srgbClr>
                  </a:solidFill>
                  <a:latin typeface="Montserrat"/>
                  <a:ea typeface="Montserrat"/>
                  <a:cs typeface="Montserrat"/>
                  <a:sym typeface="Montserrat"/>
                </a:rPr>
                <a:t>, th</a:t>
              </a:r>
              <a:r>
                <a:rPr lang="en-US" sz="2400" spc="235">
                  <a:solidFill>
                    <a:srgbClr val="05066D">
                      <a:alpha val="56863"/>
                    </a:srgbClr>
                  </a:solidFill>
                  <a:latin typeface="Montserrat"/>
                  <a:ea typeface="Montserrat"/>
                  <a:cs typeface="Montserrat"/>
                  <a:sym typeface="Montserrat"/>
                </a:rPr>
                <a:t>es</a:t>
              </a:r>
              <a:r>
                <a:rPr lang="en-US" sz="2400" spc="235">
                  <a:solidFill>
                    <a:srgbClr val="05066D">
                      <a:alpha val="56863"/>
                    </a:srgbClr>
                  </a:solidFill>
                  <a:latin typeface="Montserrat"/>
                  <a:ea typeface="Montserrat"/>
                  <a:cs typeface="Montserrat"/>
                  <a:sym typeface="Montserrat"/>
                </a:rPr>
                <a:t>e</a:t>
              </a:r>
              <a:r>
                <a:rPr lang="en-US" sz="2400" spc="235">
                  <a:solidFill>
                    <a:srgbClr val="05066D">
                      <a:alpha val="56863"/>
                    </a:srgbClr>
                  </a:solidFill>
                  <a:latin typeface="Montserrat"/>
                  <a:ea typeface="Montserrat"/>
                  <a:cs typeface="Montserrat"/>
                  <a:sym typeface="Montserrat"/>
                </a:rPr>
                <a:t> </a:t>
              </a:r>
              <a:r>
                <a:rPr lang="en-US" sz="2400" spc="235">
                  <a:solidFill>
                    <a:srgbClr val="05066D">
                      <a:alpha val="56863"/>
                    </a:srgbClr>
                  </a:solidFill>
                  <a:latin typeface="Montserrat"/>
                  <a:ea typeface="Montserrat"/>
                  <a:cs typeface="Montserrat"/>
                  <a:sym typeface="Montserrat"/>
                </a:rPr>
                <a:t>met</a:t>
              </a:r>
              <a:r>
                <a:rPr lang="en-US" sz="2400" spc="235">
                  <a:solidFill>
                    <a:srgbClr val="05066D">
                      <a:alpha val="56863"/>
                    </a:srgbClr>
                  </a:solidFill>
                  <a:latin typeface="Montserrat"/>
                  <a:ea typeface="Montserrat"/>
                  <a:cs typeface="Montserrat"/>
                  <a:sym typeface="Montserrat"/>
                </a:rPr>
                <a:t>r</a:t>
              </a:r>
              <a:r>
                <a:rPr lang="en-US" sz="2400" spc="235">
                  <a:solidFill>
                    <a:srgbClr val="05066D">
                      <a:alpha val="56863"/>
                    </a:srgbClr>
                  </a:solidFill>
                  <a:latin typeface="Montserrat"/>
                  <a:ea typeface="Montserrat"/>
                  <a:cs typeface="Montserrat"/>
                  <a:sym typeface="Montserrat"/>
                </a:rPr>
                <a:t>ics sugg</a:t>
              </a:r>
              <a:r>
                <a:rPr lang="en-US" sz="2400" spc="235">
                  <a:solidFill>
                    <a:srgbClr val="05066D">
                      <a:alpha val="56863"/>
                    </a:srgbClr>
                  </a:solidFill>
                  <a:latin typeface="Montserrat"/>
                  <a:ea typeface="Montserrat"/>
                  <a:cs typeface="Montserrat"/>
                  <a:sym typeface="Montserrat"/>
                </a:rPr>
                <a:t>es</a:t>
              </a:r>
              <a:r>
                <a:rPr lang="en-US" sz="2400" spc="235">
                  <a:solidFill>
                    <a:srgbClr val="05066D">
                      <a:alpha val="56863"/>
                    </a:srgbClr>
                  </a:solidFill>
                  <a:latin typeface="Montserrat"/>
                  <a:ea typeface="Montserrat"/>
                  <a:cs typeface="Montserrat"/>
                  <a:sym typeface="Montserrat"/>
                </a:rPr>
                <a:t>t </a:t>
              </a:r>
              <a:r>
                <a:rPr lang="en-US" sz="2400" spc="235" b="true">
                  <a:solidFill>
                    <a:srgbClr val="05066D">
                      <a:alpha val="56863"/>
                    </a:srgbClr>
                  </a:solidFill>
                  <a:latin typeface="Montserrat Bold"/>
                  <a:ea typeface="Montserrat Bold"/>
                  <a:cs typeface="Montserrat Bold"/>
                  <a:sym typeface="Montserrat Bold"/>
                </a:rPr>
                <a:t>high accuracy with well-controlled error levels.</a:t>
              </a:r>
            </a:p>
          </p:txBody>
        </p:sp>
      </p:grpSp>
      <p:sp>
        <p:nvSpPr>
          <p:cNvPr name="Freeform 8" id="8"/>
          <p:cNvSpPr/>
          <p:nvPr/>
        </p:nvSpPr>
        <p:spPr>
          <a:xfrm flipH="false" flipV="false" rot="0">
            <a:off x="8356154" y="100129"/>
            <a:ext cx="3402311" cy="10310769"/>
          </a:xfrm>
          <a:custGeom>
            <a:avLst/>
            <a:gdLst/>
            <a:ahLst/>
            <a:cxnLst/>
            <a:rect r="r" b="b" t="t" l="l"/>
            <a:pathLst>
              <a:path h="10310769" w="3402311">
                <a:moveTo>
                  <a:pt x="0" y="0"/>
                </a:moveTo>
                <a:lnTo>
                  <a:pt x="3402311" y="0"/>
                </a:lnTo>
                <a:lnTo>
                  <a:pt x="3402311" y="10310769"/>
                </a:lnTo>
                <a:lnTo>
                  <a:pt x="0" y="10310769"/>
                </a:lnTo>
                <a:lnTo>
                  <a:pt x="0" y="0"/>
                </a:lnTo>
                <a:close/>
              </a:path>
            </a:pathLst>
          </a:custGeom>
          <a:blipFill>
            <a:blip r:embed="rId5"/>
            <a:stretch>
              <a:fillRect l="0" t="0" r="0" b="-3657"/>
            </a:stretch>
          </a:blipFill>
        </p:spPr>
      </p:sp>
      <p:sp>
        <p:nvSpPr>
          <p:cNvPr name="Freeform 9" id="9"/>
          <p:cNvSpPr/>
          <p:nvPr/>
        </p:nvSpPr>
        <p:spPr>
          <a:xfrm flipH="false" flipV="false" rot="0">
            <a:off x="12034690" y="2474560"/>
            <a:ext cx="5378748" cy="4869969"/>
          </a:xfrm>
          <a:custGeom>
            <a:avLst/>
            <a:gdLst/>
            <a:ahLst/>
            <a:cxnLst/>
            <a:rect r="r" b="b" t="t" l="l"/>
            <a:pathLst>
              <a:path h="4869969" w="5378748">
                <a:moveTo>
                  <a:pt x="0" y="0"/>
                </a:moveTo>
                <a:lnTo>
                  <a:pt x="5378748" y="0"/>
                </a:lnTo>
                <a:lnTo>
                  <a:pt x="5378748" y="4869968"/>
                </a:lnTo>
                <a:lnTo>
                  <a:pt x="0" y="4869968"/>
                </a:lnTo>
                <a:lnTo>
                  <a:pt x="0" y="0"/>
                </a:lnTo>
                <a:close/>
              </a:path>
            </a:pathLst>
          </a:custGeom>
          <a:blipFill>
            <a:blip r:embed="rId6"/>
            <a:stretch>
              <a:fillRect l="-6128" t="-36314" r="-6128" b="-38242"/>
            </a:stretch>
          </a:blipFill>
        </p:spPr>
      </p:sp>
      <p:sp>
        <p:nvSpPr>
          <p:cNvPr name="Freeform 10" id="10"/>
          <p:cNvSpPr/>
          <p:nvPr/>
        </p:nvSpPr>
        <p:spPr>
          <a:xfrm flipH="false" flipV="false" rot="0">
            <a:off x="12008970" y="487514"/>
            <a:ext cx="5378748" cy="1522711"/>
          </a:xfrm>
          <a:custGeom>
            <a:avLst/>
            <a:gdLst/>
            <a:ahLst/>
            <a:cxnLst/>
            <a:rect r="r" b="b" t="t" l="l"/>
            <a:pathLst>
              <a:path h="1522711" w="5378748">
                <a:moveTo>
                  <a:pt x="0" y="0"/>
                </a:moveTo>
                <a:lnTo>
                  <a:pt x="5378749" y="0"/>
                </a:lnTo>
                <a:lnTo>
                  <a:pt x="5378749" y="1522712"/>
                </a:lnTo>
                <a:lnTo>
                  <a:pt x="0" y="1522712"/>
                </a:lnTo>
                <a:lnTo>
                  <a:pt x="0" y="0"/>
                </a:lnTo>
                <a:close/>
              </a:path>
            </a:pathLst>
          </a:custGeom>
          <a:blipFill>
            <a:blip r:embed="rId6"/>
            <a:stretch>
              <a:fillRect l="0" t="0" r="0" b="-397317"/>
            </a:stretch>
          </a:blipFill>
        </p:spPr>
      </p:sp>
      <p:sp>
        <p:nvSpPr>
          <p:cNvPr name="Freeform 11" id="11"/>
          <p:cNvSpPr/>
          <p:nvPr/>
        </p:nvSpPr>
        <p:spPr>
          <a:xfrm flipH="false" flipV="false" rot="0">
            <a:off x="12034690" y="8072794"/>
            <a:ext cx="6107466" cy="1185506"/>
          </a:xfrm>
          <a:custGeom>
            <a:avLst/>
            <a:gdLst/>
            <a:ahLst/>
            <a:cxnLst/>
            <a:rect r="r" b="b" t="t" l="l"/>
            <a:pathLst>
              <a:path h="1185506" w="6107466">
                <a:moveTo>
                  <a:pt x="0" y="0"/>
                </a:moveTo>
                <a:lnTo>
                  <a:pt x="6107466" y="0"/>
                </a:lnTo>
                <a:lnTo>
                  <a:pt x="6107466" y="1185506"/>
                </a:lnTo>
                <a:lnTo>
                  <a:pt x="0" y="1185506"/>
                </a:lnTo>
                <a:lnTo>
                  <a:pt x="0" y="0"/>
                </a:lnTo>
                <a:close/>
              </a:path>
            </a:pathLst>
          </a:custGeom>
          <a:blipFill>
            <a:blip r:embed="rId6"/>
            <a:stretch>
              <a:fillRect l="0" t="-559493" r="0" b="-65822"/>
            </a:stretch>
          </a:blipFill>
        </p:spPr>
      </p:sp>
      <p:sp>
        <p:nvSpPr>
          <p:cNvPr name="TextBox 12" id="12"/>
          <p:cNvSpPr txBox="true"/>
          <p:nvPr/>
        </p:nvSpPr>
        <p:spPr>
          <a:xfrm rot="0">
            <a:off x="648924" y="-191256"/>
            <a:ext cx="9600968" cy="1052740"/>
          </a:xfrm>
          <a:prstGeom prst="rect">
            <a:avLst/>
          </a:prstGeom>
        </p:spPr>
        <p:txBody>
          <a:bodyPr anchor="t" rtlCol="false" tIns="0" lIns="0" bIns="0" rIns="0">
            <a:spAutoFit/>
          </a:bodyPr>
          <a:lstStyle/>
          <a:p>
            <a:pPr algn="ctr" marL="0" indent="0" lvl="0">
              <a:lnSpc>
                <a:spcPts val="8124"/>
              </a:lnSpc>
              <a:spcBef>
                <a:spcPct val="0"/>
              </a:spcBef>
            </a:pPr>
            <a:r>
              <a:rPr lang="en-US" b="true" sz="5803">
                <a:solidFill>
                  <a:srgbClr val="05066D"/>
                </a:solidFill>
                <a:latin typeface="Poppins Bold"/>
                <a:ea typeface="Poppins Bold"/>
                <a:cs typeface="Poppins Bold"/>
                <a:sym typeface="Poppins Bold"/>
              </a:rPr>
              <a:t>SURVIVAL RATE MODEL</a:t>
            </a:r>
          </a:p>
        </p:txBody>
      </p:sp>
      <p:sp>
        <p:nvSpPr>
          <p:cNvPr name="TextBox 13" id="13"/>
          <p:cNvSpPr txBox="true"/>
          <p:nvPr/>
        </p:nvSpPr>
        <p:spPr>
          <a:xfrm rot="0">
            <a:off x="1315063" y="746486"/>
            <a:ext cx="7385878" cy="488315"/>
          </a:xfrm>
          <a:prstGeom prst="rect">
            <a:avLst/>
          </a:prstGeom>
        </p:spPr>
        <p:txBody>
          <a:bodyPr anchor="t" rtlCol="false" tIns="0" lIns="0" bIns="0" rIns="0">
            <a:spAutoFit/>
          </a:bodyPr>
          <a:lstStyle/>
          <a:p>
            <a:pPr algn="l">
              <a:lnSpc>
                <a:spcPts val="1959"/>
              </a:lnSpc>
            </a:pPr>
            <a:r>
              <a:rPr lang="en-US" sz="1399">
                <a:solidFill>
                  <a:srgbClr val="05066D"/>
                </a:solidFill>
                <a:latin typeface="Canva Sans"/>
                <a:ea typeface="Canva Sans"/>
                <a:cs typeface="Canva Sans"/>
                <a:sym typeface="Canva Sans"/>
              </a:rPr>
              <a:t>Deep</a:t>
            </a:r>
            <a:r>
              <a:rPr lang="en-US" sz="1399">
                <a:solidFill>
                  <a:srgbClr val="05066D"/>
                </a:solidFill>
                <a:latin typeface="Canva Sans"/>
                <a:ea typeface="Canva Sans"/>
                <a:cs typeface="Canva Sans"/>
                <a:sym typeface="Canva Sans"/>
              </a:rPr>
              <a:t> Learning Regression </a:t>
            </a:r>
          </a:p>
          <a:p>
            <a:pPr algn="l">
              <a:lnSpc>
                <a:spcPts val="1959"/>
              </a:lnSpc>
            </a:pPr>
            <a:r>
              <a:rPr lang="en-US" sz="1399">
                <a:solidFill>
                  <a:srgbClr val="05066D"/>
                </a:solidFill>
                <a:latin typeface="Canva Sans"/>
                <a:ea typeface="Canva Sans"/>
                <a:cs typeface="Canva Sans"/>
                <a:sym typeface="Canva Sans"/>
              </a:rPr>
              <a:t>MLP (Multi-Layer Perceptron)</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BFAF8"/>
        </a:solidFill>
      </p:bgPr>
    </p:bg>
    <p:spTree>
      <p:nvGrpSpPr>
        <p:cNvPr id="1" name=""/>
        <p:cNvGrpSpPr/>
        <p:nvPr/>
      </p:nvGrpSpPr>
      <p:grpSpPr>
        <a:xfrm>
          <a:off x="0" y="0"/>
          <a:ext cx="0" cy="0"/>
          <a:chOff x="0" y="0"/>
          <a:chExt cx="0" cy="0"/>
        </a:xfrm>
      </p:grpSpPr>
      <p:sp>
        <p:nvSpPr>
          <p:cNvPr name="TextBox 2" id="2"/>
          <p:cNvSpPr txBox="true"/>
          <p:nvPr/>
        </p:nvSpPr>
        <p:spPr>
          <a:xfrm rot="0">
            <a:off x="-1038535" y="-78982"/>
            <a:ext cx="9738141" cy="1052740"/>
          </a:xfrm>
          <a:prstGeom prst="rect">
            <a:avLst/>
          </a:prstGeom>
        </p:spPr>
        <p:txBody>
          <a:bodyPr anchor="t" rtlCol="false" tIns="0" lIns="0" bIns="0" rIns="0">
            <a:spAutoFit/>
          </a:bodyPr>
          <a:lstStyle/>
          <a:p>
            <a:pPr algn="ctr" marL="0" indent="0" lvl="0">
              <a:lnSpc>
                <a:spcPts val="8124"/>
              </a:lnSpc>
              <a:spcBef>
                <a:spcPct val="0"/>
              </a:spcBef>
            </a:pPr>
            <a:r>
              <a:rPr lang="en-US" b="true" sz="5803">
                <a:solidFill>
                  <a:srgbClr val="05066D"/>
                </a:solidFill>
                <a:latin typeface="Poppins Bold"/>
                <a:ea typeface="Poppins Bold"/>
                <a:cs typeface="Poppins Bold"/>
                <a:sym typeface="Poppins Bold"/>
              </a:rPr>
              <a:t>DEPLOYMENT</a:t>
            </a:r>
          </a:p>
        </p:txBody>
      </p:sp>
      <p:sp>
        <p:nvSpPr>
          <p:cNvPr name="Freeform 3" id="3"/>
          <p:cNvSpPr/>
          <p:nvPr/>
        </p:nvSpPr>
        <p:spPr>
          <a:xfrm flipH="false" flipV="false" rot="0">
            <a:off x="-1315063" y="-1453932"/>
            <a:ext cx="2630125" cy="3974090"/>
          </a:xfrm>
          <a:custGeom>
            <a:avLst/>
            <a:gdLst/>
            <a:ahLst/>
            <a:cxnLst/>
            <a:rect r="r" b="b" t="t" l="l"/>
            <a:pathLst>
              <a:path h="3974090" w="2630125">
                <a:moveTo>
                  <a:pt x="0" y="0"/>
                </a:moveTo>
                <a:lnTo>
                  <a:pt x="2630126" y="0"/>
                </a:lnTo>
                <a:lnTo>
                  <a:pt x="2630126" y="3974091"/>
                </a:lnTo>
                <a:lnTo>
                  <a:pt x="0" y="3974091"/>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true" rot="1704061">
            <a:off x="13824431" y="5385399"/>
            <a:ext cx="4991149" cy="7541571"/>
          </a:xfrm>
          <a:custGeom>
            <a:avLst/>
            <a:gdLst/>
            <a:ahLst/>
            <a:cxnLst/>
            <a:rect r="r" b="b" t="t" l="l"/>
            <a:pathLst>
              <a:path h="7541571" w="4991149">
                <a:moveTo>
                  <a:pt x="4991149" y="7541572"/>
                </a:moveTo>
                <a:lnTo>
                  <a:pt x="0" y="7541572"/>
                </a:lnTo>
                <a:lnTo>
                  <a:pt x="0" y="0"/>
                </a:lnTo>
                <a:lnTo>
                  <a:pt x="4991149" y="0"/>
                </a:lnTo>
                <a:lnTo>
                  <a:pt x="4991149" y="7541572"/>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322704" y="299220"/>
            <a:ext cx="5936596" cy="1015723"/>
          </a:xfrm>
          <a:custGeom>
            <a:avLst/>
            <a:gdLst/>
            <a:ahLst/>
            <a:cxnLst/>
            <a:rect r="r" b="b" t="t" l="l"/>
            <a:pathLst>
              <a:path h="1015723" w="5936596">
                <a:moveTo>
                  <a:pt x="0" y="0"/>
                </a:moveTo>
                <a:lnTo>
                  <a:pt x="5936596" y="0"/>
                </a:lnTo>
                <a:lnTo>
                  <a:pt x="5936596" y="1015723"/>
                </a:lnTo>
                <a:lnTo>
                  <a:pt x="0" y="1015723"/>
                </a:lnTo>
                <a:lnTo>
                  <a:pt x="0" y="0"/>
                </a:lnTo>
                <a:close/>
              </a:path>
            </a:pathLst>
          </a:custGeom>
          <a:blipFill>
            <a:blip r:embed="rId4"/>
            <a:stretch>
              <a:fillRect l="-87006" t="0" r="-278695" b="-1239678"/>
            </a:stretch>
          </a:blipFill>
        </p:spPr>
      </p:sp>
      <p:sp>
        <p:nvSpPr>
          <p:cNvPr name="Freeform 6" id="6"/>
          <p:cNvSpPr/>
          <p:nvPr/>
        </p:nvSpPr>
        <p:spPr>
          <a:xfrm flipH="false" flipV="false" rot="0">
            <a:off x="348362" y="2158386"/>
            <a:ext cx="13665715" cy="6576625"/>
          </a:xfrm>
          <a:custGeom>
            <a:avLst/>
            <a:gdLst/>
            <a:ahLst/>
            <a:cxnLst/>
            <a:rect r="r" b="b" t="t" l="l"/>
            <a:pathLst>
              <a:path h="6576625" w="13665715">
                <a:moveTo>
                  <a:pt x="0" y="0"/>
                </a:moveTo>
                <a:lnTo>
                  <a:pt x="13665715" y="0"/>
                </a:lnTo>
                <a:lnTo>
                  <a:pt x="13665715" y="6576625"/>
                </a:lnTo>
                <a:lnTo>
                  <a:pt x="0" y="6576625"/>
                </a:lnTo>
                <a:lnTo>
                  <a:pt x="0" y="0"/>
                </a:lnTo>
                <a:close/>
              </a:path>
            </a:pathLst>
          </a:custGeom>
          <a:blipFill>
            <a:blip r:embed="rId5"/>
            <a:stretch>
              <a:fillRect l="0" t="0" r="0" b="0"/>
            </a:stretch>
          </a:blipFill>
        </p:spPr>
      </p:sp>
      <p:sp>
        <p:nvSpPr>
          <p:cNvPr name="TextBox 7" id="7"/>
          <p:cNvSpPr txBox="true"/>
          <p:nvPr/>
        </p:nvSpPr>
        <p:spPr>
          <a:xfrm rot="0">
            <a:off x="14456451" y="4223631"/>
            <a:ext cx="3152775" cy="771525"/>
          </a:xfrm>
          <a:prstGeom prst="rect">
            <a:avLst/>
          </a:prstGeom>
        </p:spPr>
        <p:txBody>
          <a:bodyPr anchor="t" rtlCol="false" tIns="0" lIns="0" bIns="0" rIns="0">
            <a:spAutoFit/>
          </a:bodyPr>
          <a:lstStyle/>
          <a:p>
            <a:pPr algn="ctr">
              <a:lnSpc>
                <a:spcPts val="6300"/>
              </a:lnSpc>
            </a:pPr>
            <a:r>
              <a:rPr lang="en-US" sz="4500" b="true">
                <a:solidFill>
                  <a:srgbClr val="05066D"/>
                </a:solidFill>
                <a:latin typeface="Canva Sans Bold"/>
                <a:ea typeface="Canva Sans Bold"/>
                <a:cs typeface="Canva Sans Bold"/>
                <a:sym typeface="Canva Sans Bold"/>
              </a:rPr>
              <a:t>Home page</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BFAF8"/>
        </a:solidFill>
      </p:bgPr>
    </p:bg>
    <p:spTree>
      <p:nvGrpSpPr>
        <p:cNvPr id="1" name=""/>
        <p:cNvGrpSpPr/>
        <p:nvPr/>
      </p:nvGrpSpPr>
      <p:grpSpPr>
        <a:xfrm>
          <a:off x="0" y="0"/>
          <a:ext cx="0" cy="0"/>
          <a:chOff x="0" y="0"/>
          <a:chExt cx="0" cy="0"/>
        </a:xfrm>
      </p:grpSpPr>
      <p:sp>
        <p:nvSpPr>
          <p:cNvPr name="TextBox 2" id="2"/>
          <p:cNvSpPr txBox="true"/>
          <p:nvPr/>
        </p:nvSpPr>
        <p:spPr>
          <a:xfrm rot="0">
            <a:off x="-1038535" y="-78982"/>
            <a:ext cx="9738141" cy="1052740"/>
          </a:xfrm>
          <a:prstGeom prst="rect">
            <a:avLst/>
          </a:prstGeom>
        </p:spPr>
        <p:txBody>
          <a:bodyPr anchor="t" rtlCol="false" tIns="0" lIns="0" bIns="0" rIns="0">
            <a:spAutoFit/>
          </a:bodyPr>
          <a:lstStyle/>
          <a:p>
            <a:pPr algn="ctr" marL="0" indent="0" lvl="0">
              <a:lnSpc>
                <a:spcPts val="8124"/>
              </a:lnSpc>
              <a:spcBef>
                <a:spcPct val="0"/>
              </a:spcBef>
            </a:pPr>
            <a:r>
              <a:rPr lang="en-US" b="true" sz="5803">
                <a:solidFill>
                  <a:srgbClr val="05066D"/>
                </a:solidFill>
                <a:latin typeface="Poppins Bold"/>
                <a:ea typeface="Poppins Bold"/>
                <a:cs typeface="Poppins Bold"/>
                <a:sym typeface="Poppins Bold"/>
              </a:rPr>
              <a:t>DEPLOYMENT</a:t>
            </a:r>
          </a:p>
        </p:txBody>
      </p:sp>
      <p:sp>
        <p:nvSpPr>
          <p:cNvPr name="Freeform 3" id="3"/>
          <p:cNvSpPr/>
          <p:nvPr/>
        </p:nvSpPr>
        <p:spPr>
          <a:xfrm flipH="false" flipV="false" rot="0">
            <a:off x="-1315063" y="-1453932"/>
            <a:ext cx="2630125" cy="3974090"/>
          </a:xfrm>
          <a:custGeom>
            <a:avLst/>
            <a:gdLst/>
            <a:ahLst/>
            <a:cxnLst/>
            <a:rect r="r" b="b" t="t" l="l"/>
            <a:pathLst>
              <a:path h="3974090" w="2630125">
                <a:moveTo>
                  <a:pt x="0" y="0"/>
                </a:moveTo>
                <a:lnTo>
                  <a:pt x="2630126" y="0"/>
                </a:lnTo>
                <a:lnTo>
                  <a:pt x="2630126" y="3974091"/>
                </a:lnTo>
                <a:lnTo>
                  <a:pt x="0" y="3974091"/>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true" rot="1704061">
            <a:off x="13824431" y="5385399"/>
            <a:ext cx="4991149" cy="7541571"/>
          </a:xfrm>
          <a:custGeom>
            <a:avLst/>
            <a:gdLst/>
            <a:ahLst/>
            <a:cxnLst/>
            <a:rect r="r" b="b" t="t" l="l"/>
            <a:pathLst>
              <a:path h="7541571" w="4991149">
                <a:moveTo>
                  <a:pt x="4991149" y="7541572"/>
                </a:moveTo>
                <a:lnTo>
                  <a:pt x="0" y="7541572"/>
                </a:lnTo>
                <a:lnTo>
                  <a:pt x="0" y="0"/>
                </a:lnTo>
                <a:lnTo>
                  <a:pt x="4991149" y="0"/>
                </a:lnTo>
                <a:lnTo>
                  <a:pt x="4991149" y="7541572"/>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322704" y="299220"/>
            <a:ext cx="5936596" cy="1015723"/>
          </a:xfrm>
          <a:custGeom>
            <a:avLst/>
            <a:gdLst/>
            <a:ahLst/>
            <a:cxnLst/>
            <a:rect r="r" b="b" t="t" l="l"/>
            <a:pathLst>
              <a:path h="1015723" w="5936596">
                <a:moveTo>
                  <a:pt x="0" y="0"/>
                </a:moveTo>
                <a:lnTo>
                  <a:pt x="5936596" y="0"/>
                </a:lnTo>
                <a:lnTo>
                  <a:pt x="5936596" y="1015723"/>
                </a:lnTo>
                <a:lnTo>
                  <a:pt x="0" y="1015723"/>
                </a:lnTo>
                <a:lnTo>
                  <a:pt x="0" y="0"/>
                </a:lnTo>
                <a:close/>
              </a:path>
            </a:pathLst>
          </a:custGeom>
          <a:blipFill>
            <a:blip r:embed="rId4"/>
            <a:stretch>
              <a:fillRect l="-87006" t="0" r="-278695" b="-1239678"/>
            </a:stretch>
          </a:blipFill>
        </p:spPr>
      </p:sp>
      <p:sp>
        <p:nvSpPr>
          <p:cNvPr name="Freeform 6" id="6"/>
          <p:cNvSpPr/>
          <p:nvPr/>
        </p:nvSpPr>
        <p:spPr>
          <a:xfrm flipH="false" flipV="false" rot="0">
            <a:off x="276295" y="1028700"/>
            <a:ext cx="9523579" cy="4687386"/>
          </a:xfrm>
          <a:custGeom>
            <a:avLst/>
            <a:gdLst/>
            <a:ahLst/>
            <a:cxnLst/>
            <a:rect r="r" b="b" t="t" l="l"/>
            <a:pathLst>
              <a:path h="4687386" w="9523579">
                <a:moveTo>
                  <a:pt x="0" y="0"/>
                </a:moveTo>
                <a:lnTo>
                  <a:pt x="9523579" y="0"/>
                </a:lnTo>
                <a:lnTo>
                  <a:pt x="9523579" y="4687386"/>
                </a:lnTo>
                <a:lnTo>
                  <a:pt x="0" y="4687386"/>
                </a:lnTo>
                <a:lnTo>
                  <a:pt x="0" y="0"/>
                </a:lnTo>
                <a:close/>
              </a:path>
            </a:pathLst>
          </a:custGeom>
          <a:blipFill>
            <a:blip r:embed="rId4"/>
            <a:stretch>
              <a:fillRect l="0" t="0" r="0" b="0"/>
            </a:stretch>
          </a:blipFill>
        </p:spPr>
      </p:sp>
      <p:sp>
        <p:nvSpPr>
          <p:cNvPr name="Freeform 7" id="7"/>
          <p:cNvSpPr/>
          <p:nvPr/>
        </p:nvSpPr>
        <p:spPr>
          <a:xfrm flipH="false" flipV="false" rot="0">
            <a:off x="276295" y="6289137"/>
            <a:ext cx="9523579" cy="3593663"/>
          </a:xfrm>
          <a:custGeom>
            <a:avLst/>
            <a:gdLst/>
            <a:ahLst/>
            <a:cxnLst/>
            <a:rect r="r" b="b" t="t" l="l"/>
            <a:pathLst>
              <a:path h="3593663" w="9523579">
                <a:moveTo>
                  <a:pt x="0" y="0"/>
                </a:moveTo>
                <a:lnTo>
                  <a:pt x="9523579" y="0"/>
                </a:lnTo>
                <a:lnTo>
                  <a:pt x="9523579" y="3593663"/>
                </a:lnTo>
                <a:lnTo>
                  <a:pt x="0" y="3593663"/>
                </a:lnTo>
                <a:lnTo>
                  <a:pt x="0" y="0"/>
                </a:lnTo>
                <a:close/>
              </a:path>
            </a:pathLst>
          </a:custGeom>
          <a:blipFill>
            <a:blip r:embed="rId5"/>
            <a:stretch>
              <a:fillRect l="0" t="0" r="0" b="0"/>
            </a:stretch>
          </a:blipFill>
        </p:spPr>
      </p:sp>
      <p:sp>
        <p:nvSpPr>
          <p:cNvPr name="TextBox 8" id="8"/>
          <p:cNvSpPr txBox="true"/>
          <p:nvPr/>
        </p:nvSpPr>
        <p:spPr>
          <a:xfrm rot="0">
            <a:off x="9799874" y="3286668"/>
            <a:ext cx="8341034" cy="1536065"/>
          </a:xfrm>
          <a:prstGeom prst="rect">
            <a:avLst/>
          </a:prstGeom>
        </p:spPr>
        <p:txBody>
          <a:bodyPr anchor="t" rtlCol="false" tIns="0" lIns="0" bIns="0" rIns="0">
            <a:spAutoFit/>
          </a:bodyPr>
          <a:lstStyle/>
          <a:p>
            <a:pPr algn="ctr">
              <a:lnSpc>
                <a:spcPts val="6160"/>
              </a:lnSpc>
            </a:pPr>
            <a:r>
              <a:rPr lang="en-US" sz="4400" b="true">
                <a:solidFill>
                  <a:srgbClr val="05066D"/>
                </a:solidFill>
                <a:latin typeface="Canva Sans Bold"/>
                <a:ea typeface="Canva Sans Bold"/>
                <a:cs typeface="Canva Sans Bold"/>
                <a:sym typeface="Canva Sans Bold"/>
              </a:rPr>
              <a:t>This is how and where inputs are added</a:t>
            </a:r>
          </a:p>
        </p:txBody>
      </p:sp>
      <p:sp>
        <p:nvSpPr>
          <p:cNvPr name="TextBox 9" id="9"/>
          <p:cNvSpPr txBox="true"/>
          <p:nvPr/>
        </p:nvSpPr>
        <p:spPr>
          <a:xfrm rot="0">
            <a:off x="10594454" y="4896937"/>
            <a:ext cx="6751874" cy="1581150"/>
          </a:xfrm>
          <a:prstGeom prst="rect">
            <a:avLst/>
          </a:prstGeom>
        </p:spPr>
        <p:txBody>
          <a:bodyPr anchor="t" rtlCol="false" tIns="0" lIns="0" bIns="0" rIns="0">
            <a:spAutoFit/>
          </a:bodyPr>
          <a:lstStyle/>
          <a:p>
            <a:pPr algn="ctr">
              <a:lnSpc>
                <a:spcPts val="4200"/>
              </a:lnSpc>
            </a:pPr>
            <a:r>
              <a:rPr lang="en-US" sz="3000">
                <a:solidFill>
                  <a:srgbClr val="05066D"/>
                </a:solidFill>
                <a:latin typeface="Canva Sans"/>
                <a:ea typeface="Canva Sans"/>
                <a:cs typeface="Canva Sans"/>
                <a:sym typeface="Canva Sans"/>
              </a:rPr>
              <a:t>After selecting the model type, the appropriate input features are supplied based on its requirements.</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BFAF8"/>
        </a:solidFill>
      </p:bgPr>
    </p:bg>
    <p:spTree>
      <p:nvGrpSpPr>
        <p:cNvPr id="1" name=""/>
        <p:cNvGrpSpPr/>
        <p:nvPr/>
      </p:nvGrpSpPr>
      <p:grpSpPr>
        <a:xfrm>
          <a:off x="0" y="0"/>
          <a:ext cx="0" cy="0"/>
          <a:chOff x="0" y="0"/>
          <a:chExt cx="0" cy="0"/>
        </a:xfrm>
      </p:grpSpPr>
      <p:sp>
        <p:nvSpPr>
          <p:cNvPr name="TextBox 2" id="2"/>
          <p:cNvSpPr txBox="true"/>
          <p:nvPr/>
        </p:nvSpPr>
        <p:spPr>
          <a:xfrm rot="0">
            <a:off x="-1038535" y="-78982"/>
            <a:ext cx="9738141" cy="1052740"/>
          </a:xfrm>
          <a:prstGeom prst="rect">
            <a:avLst/>
          </a:prstGeom>
        </p:spPr>
        <p:txBody>
          <a:bodyPr anchor="t" rtlCol="false" tIns="0" lIns="0" bIns="0" rIns="0">
            <a:spAutoFit/>
          </a:bodyPr>
          <a:lstStyle/>
          <a:p>
            <a:pPr algn="ctr" marL="0" indent="0" lvl="0">
              <a:lnSpc>
                <a:spcPts val="8124"/>
              </a:lnSpc>
              <a:spcBef>
                <a:spcPct val="0"/>
              </a:spcBef>
            </a:pPr>
            <a:r>
              <a:rPr lang="en-US" b="true" sz="5803">
                <a:solidFill>
                  <a:srgbClr val="05066D"/>
                </a:solidFill>
                <a:latin typeface="Poppins Bold"/>
                <a:ea typeface="Poppins Bold"/>
                <a:cs typeface="Poppins Bold"/>
                <a:sym typeface="Poppins Bold"/>
              </a:rPr>
              <a:t>DEPLOYMENT</a:t>
            </a:r>
          </a:p>
        </p:txBody>
      </p:sp>
      <p:sp>
        <p:nvSpPr>
          <p:cNvPr name="Freeform 3" id="3"/>
          <p:cNvSpPr/>
          <p:nvPr/>
        </p:nvSpPr>
        <p:spPr>
          <a:xfrm flipH="false" flipV="false" rot="0">
            <a:off x="-1315063" y="-1453932"/>
            <a:ext cx="2630125" cy="3974090"/>
          </a:xfrm>
          <a:custGeom>
            <a:avLst/>
            <a:gdLst/>
            <a:ahLst/>
            <a:cxnLst/>
            <a:rect r="r" b="b" t="t" l="l"/>
            <a:pathLst>
              <a:path h="3974090" w="2630125">
                <a:moveTo>
                  <a:pt x="0" y="0"/>
                </a:moveTo>
                <a:lnTo>
                  <a:pt x="2630126" y="0"/>
                </a:lnTo>
                <a:lnTo>
                  <a:pt x="2630126" y="3974091"/>
                </a:lnTo>
                <a:lnTo>
                  <a:pt x="0" y="3974091"/>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true" rot="1704061">
            <a:off x="13824431" y="5385399"/>
            <a:ext cx="4991149" cy="7541571"/>
          </a:xfrm>
          <a:custGeom>
            <a:avLst/>
            <a:gdLst/>
            <a:ahLst/>
            <a:cxnLst/>
            <a:rect r="r" b="b" t="t" l="l"/>
            <a:pathLst>
              <a:path h="7541571" w="4991149">
                <a:moveTo>
                  <a:pt x="4991149" y="7541572"/>
                </a:moveTo>
                <a:lnTo>
                  <a:pt x="0" y="7541572"/>
                </a:lnTo>
                <a:lnTo>
                  <a:pt x="0" y="0"/>
                </a:lnTo>
                <a:lnTo>
                  <a:pt x="4991149" y="0"/>
                </a:lnTo>
                <a:lnTo>
                  <a:pt x="4991149" y="7541572"/>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322704" y="299220"/>
            <a:ext cx="5936596" cy="1015723"/>
          </a:xfrm>
          <a:custGeom>
            <a:avLst/>
            <a:gdLst/>
            <a:ahLst/>
            <a:cxnLst/>
            <a:rect r="r" b="b" t="t" l="l"/>
            <a:pathLst>
              <a:path h="1015723" w="5936596">
                <a:moveTo>
                  <a:pt x="0" y="0"/>
                </a:moveTo>
                <a:lnTo>
                  <a:pt x="5936596" y="0"/>
                </a:lnTo>
                <a:lnTo>
                  <a:pt x="5936596" y="1015723"/>
                </a:lnTo>
                <a:lnTo>
                  <a:pt x="0" y="1015723"/>
                </a:lnTo>
                <a:lnTo>
                  <a:pt x="0" y="0"/>
                </a:lnTo>
                <a:close/>
              </a:path>
            </a:pathLst>
          </a:custGeom>
          <a:blipFill>
            <a:blip r:embed="rId4"/>
            <a:stretch>
              <a:fillRect l="-87006" t="0" r="-278695" b="-1239678"/>
            </a:stretch>
          </a:blipFill>
        </p:spPr>
      </p:sp>
      <p:sp>
        <p:nvSpPr>
          <p:cNvPr name="Freeform 6" id="6"/>
          <p:cNvSpPr/>
          <p:nvPr/>
        </p:nvSpPr>
        <p:spPr>
          <a:xfrm flipH="false" flipV="false" rot="0">
            <a:off x="239531" y="2744387"/>
            <a:ext cx="11554237" cy="5379941"/>
          </a:xfrm>
          <a:custGeom>
            <a:avLst/>
            <a:gdLst/>
            <a:ahLst/>
            <a:cxnLst/>
            <a:rect r="r" b="b" t="t" l="l"/>
            <a:pathLst>
              <a:path h="5379941" w="11554237">
                <a:moveTo>
                  <a:pt x="0" y="0"/>
                </a:moveTo>
                <a:lnTo>
                  <a:pt x="11554236" y="0"/>
                </a:lnTo>
                <a:lnTo>
                  <a:pt x="11554236" y="5379941"/>
                </a:lnTo>
                <a:lnTo>
                  <a:pt x="0" y="5379941"/>
                </a:lnTo>
                <a:lnTo>
                  <a:pt x="0" y="0"/>
                </a:lnTo>
                <a:close/>
              </a:path>
            </a:pathLst>
          </a:custGeom>
          <a:blipFill>
            <a:blip r:embed="rId5"/>
            <a:stretch>
              <a:fillRect l="0" t="0" r="0" b="0"/>
            </a:stretch>
          </a:blipFill>
        </p:spPr>
      </p:sp>
      <p:sp>
        <p:nvSpPr>
          <p:cNvPr name="TextBox 7" id="7"/>
          <p:cNvSpPr txBox="true"/>
          <p:nvPr/>
        </p:nvSpPr>
        <p:spPr>
          <a:xfrm rot="0">
            <a:off x="12331262" y="3728402"/>
            <a:ext cx="4994470" cy="2734945"/>
          </a:xfrm>
          <a:prstGeom prst="rect">
            <a:avLst/>
          </a:prstGeom>
        </p:spPr>
        <p:txBody>
          <a:bodyPr anchor="t" rtlCol="false" tIns="0" lIns="0" bIns="0" rIns="0">
            <a:spAutoFit/>
          </a:bodyPr>
          <a:lstStyle/>
          <a:p>
            <a:pPr algn="ctr">
              <a:lnSpc>
                <a:spcPts val="7279"/>
              </a:lnSpc>
            </a:pPr>
            <a:r>
              <a:rPr lang="en-US" sz="5199" b="true">
                <a:solidFill>
                  <a:srgbClr val="05066D"/>
                </a:solidFill>
                <a:latin typeface="Canva Sans Bold"/>
                <a:ea typeface="Canva Sans Bold"/>
                <a:cs typeface="Canva Sans Bold"/>
                <a:sym typeface="Canva Sans Bold"/>
              </a:rPr>
              <a:t>This is how the output is displayed</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B0C5FF"/>
        </a:solidFill>
      </p:bgPr>
    </p:bg>
    <p:spTree>
      <p:nvGrpSpPr>
        <p:cNvPr id="1" name=""/>
        <p:cNvGrpSpPr/>
        <p:nvPr/>
      </p:nvGrpSpPr>
      <p:grpSpPr>
        <a:xfrm>
          <a:off x="0" y="0"/>
          <a:ext cx="0" cy="0"/>
          <a:chOff x="0" y="0"/>
          <a:chExt cx="0" cy="0"/>
        </a:xfrm>
      </p:grpSpPr>
      <p:sp>
        <p:nvSpPr>
          <p:cNvPr name="Freeform 2" id="2"/>
          <p:cNvSpPr/>
          <p:nvPr/>
        </p:nvSpPr>
        <p:spPr>
          <a:xfrm flipH="false" flipV="false" rot="0">
            <a:off x="11302716" y="623148"/>
            <a:ext cx="6985284" cy="9663852"/>
          </a:xfrm>
          <a:custGeom>
            <a:avLst/>
            <a:gdLst/>
            <a:ahLst/>
            <a:cxnLst/>
            <a:rect r="r" b="b" t="t" l="l"/>
            <a:pathLst>
              <a:path h="9663852" w="6985284">
                <a:moveTo>
                  <a:pt x="0" y="0"/>
                </a:moveTo>
                <a:lnTo>
                  <a:pt x="6985284" y="0"/>
                </a:lnTo>
                <a:lnTo>
                  <a:pt x="6985284" y="9663852"/>
                </a:lnTo>
                <a:lnTo>
                  <a:pt x="0" y="96638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949330" y="623148"/>
            <a:ext cx="7956059" cy="1868396"/>
            <a:chOff x="0" y="0"/>
            <a:chExt cx="1268996" cy="298010"/>
          </a:xfrm>
        </p:grpSpPr>
        <p:sp>
          <p:nvSpPr>
            <p:cNvPr name="Freeform 4" id="4"/>
            <p:cNvSpPr/>
            <p:nvPr/>
          </p:nvSpPr>
          <p:spPr>
            <a:xfrm flipH="false" flipV="false" rot="0">
              <a:off x="0" y="0"/>
              <a:ext cx="1268996" cy="298010"/>
            </a:xfrm>
            <a:custGeom>
              <a:avLst/>
              <a:gdLst/>
              <a:ahLst/>
              <a:cxnLst/>
              <a:rect r="r" b="b" t="t" l="l"/>
              <a:pathLst>
                <a:path h="298010" w="1268996">
                  <a:moveTo>
                    <a:pt x="97308" y="0"/>
                  </a:moveTo>
                  <a:lnTo>
                    <a:pt x="1171687" y="0"/>
                  </a:lnTo>
                  <a:cubicBezTo>
                    <a:pt x="1197495" y="0"/>
                    <a:pt x="1222246" y="10252"/>
                    <a:pt x="1240495" y="28501"/>
                  </a:cubicBezTo>
                  <a:cubicBezTo>
                    <a:pt x="1258744" y="46750"/>
                    <a:pt x="1268996" y="71501"/>
                    <a:pt x="1268996" y="97308"/>
                  </a:cubicBezTo>
                  <a:lnTo>
                    <a:pt x="1268996" y="200702"/>
                  </a:lnTo>
                  <a:cubicBezTo>
                    <a:pt x="1268996" y="254444"/>
                    <a:pt x="1225429" y="298010"/>
                    <a:pt x="1171687" y="298010"/>
                  </a:cubicBezTo>
                  <a:lnTo>
                    <a:pt x="97308" y="298010"/>
                  </a:lnTo>
                  <a:cubicBezTo>
                    <a:pt x="43566" y="298010"/>
                    <a:pt x="0" y="254444"/>
                    <a:pt x="0" y="200702"/>
                  </a:cubicBezTo>
                  <a:lnTo>
                    <a:pt x="0" y="97308"/>
                  </a:lnTo>
                  <a:cubicBezTo>
                    <a:pt x="0" y="43566"/>
                    <a:pt x="43566" y="0"/>
                    <a:pt x="97308" y="0"/>
                  </a:cubicBezTo>
                  <a:close/>
                </a:path>
              </a:pathLst>
            </a:custGeom>
            <a:solidFill>
              <a:srgbClr val="FFFFFF"/>
            </a:solidFill>
            <a:ln cap="rnd">
              <a:noFill/>
              <a:prstDash val="solid"/>
              <a:round/>
            </a:ln>
          </p:spPr>
        </p:sp>
        <p:sp>
          <p:nvSpPr>
            <p:cNvPr name="TextBox 5" id="5"/>
            <p:cNvSpPr txBox="true"/>
            <p:nvPr/>
          </p:nvSpPr>
          <p:spPr>
            <a:xfrm>
              <a:off x="0" y="-209550"/>
              <a:ext cx="1268996" cy="507560"/>
            </a:xfrm>
            <a:prstGeom prst="rect">
              <a:avLst/>
            </a:prstGeom>
          </p:spPr>
          <p:txBody>
            <a:bodyPr anchor="ctr" rtlCol="false" tIns="50800" lIns="50800" bIns="50800" rIns="50800"/>
            <a:lstStyle/>
            <a:p>
              <a:pPr algn="ctr" marL="0" indent="0" lvl="0">
                <a:lnSpc>
                  <a:spcPts val="10217"/>
                </a:lnSpc>
                <a:spcBef>
                  <a:spcPct val="0"/>
                </a:spcBef>
              </a:pPr>
            </a:p>
          </p:txBody>
        </p:sp>
      </p:grpSp>
      <p:sp>
        <p:nvSpPr>
          <p:cNvPr name="TextBox 6" id="6"/>
          <p:cNvSpPr txBox="true"/>
          <p:nvPr/>
        </p:nvSpPr>
        <p:spPr>
          <a:xfrm rot="0">
            <a:off x="2906137" y="667184"/>
            <a:ext cx="1767145" cy="1608873"/>
          </a:xfrm>
          <a:prstGeom prst="rect">
            <a:avLst/>
          </a:prstGeom>
        </p:spPr>
        <p:txBody>
          <a:bodyPr anchor="t" rtlCol="false" tIns="0" lIns="0" bIns="0" rIns="0">
            <a:spAutoFit/>
          </a:bodyPr>
          <a:lstStyle/>
          <a:p>
            <a:pPr algn="l">
              <a:lnSpc>
                <a:spcPts val="13475"/>
              </a:lnSpc>
              <a:spcBef>
                <a:spcPct val="0"/>
              </a:spcBef>
            </a:pPr>
            <a:r>
              <a:rPr lang="en-US" b="true" sz="9625">
                <a:solidFill>
                  <a:srgbClr val="337096"/>
                </a:solidFill>
                <a:latin typeface="Montserrat Bold"/>
                <a:ea typeface="Montserrat Bold"/>
                <a:cs typeface="Montserrat Bold"/>
                <a:sym typeface="Montserrat Bold"/>
              </a:rPr>
              <a:t>06</a:t>
            </a:r>
          </a:p>
        </p:txBody>
      </p:sp>
      <p:sp>
        <p:nvSpPr>
          <p:cNvPr name="TextBox 7" id="7"/>
          <p:cNvSpPr txBox="true"/>
          <p:nvPr/>
        </p:nvSpPr>
        <p:spPr>
          <a:xfrm rot="0">
            <a:off x="1028700" y="4472729"/>
            <a:ext cx="9579731" cy="1774189"/>
          </a:xfrm>
          <a:prstGeom prst="rect">
            <a:avLst/>
          </a:prstGeom>
        </p:spPr>
        <p:txBody>
          <a:bodyPr anchor="t" rtlCol="false" tIns="0" lIns="0" bIns="0" rIns="0">
            <a:spAutoFit/>
          </a:bodyPr>
          <a:lstStyle/>
          <a:p>
            <a:pPr algn="l">
              <a:lnSpc>
                <a:spcPts val="14560"/>
              </a:lnSpc>
              <a:spcBef>
                <a:spcPct val="0"/>
              </a:spcBef>
            </a:pPr>
            <a:r>
              <a:rPr lang="en-US" b="true" sz="10400">
                <a:solidFill>
                  <a:srgbClr val="1F2B5B"/>
                </a:solidFill>
                <a:latin typeface="Montserrat Bold"/>
                <a:ea typeface="Montserrat Bold"/>
                <a:cs typeface="Montserrat Bold"/>
                <a:sym typeface="Montserrat Bold"/>
              </a:rPr>
              <a:t>CONCLUSION</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BFAF8"/>
        </a:solidFill>
      </p:bgPr>
    </p:bg>
    <p:spTree>
      <p:nvGrpSpPr>
        <p:cNvPr id="1" name=""/>
        <p:cNvGrpSpPr/>
        <p:nvPr/>
      </p:nvGrpSpPr>
      <p:grpSpPr>
        <a:xfrm>
          <a:off x="0" y="0"/>
          <a:ext cx="0" cy="0"/>
          <a:chOff x="0" y="0"/>
          <a:chExt cx="0" cy="0"/>
        </a:xfrm>
      </p:grpSpPr>
      <p:sp>
        <p:nvSpPr>
          <p:cNvPr name="Freeform 2" id="2"/>
          <p:cNvSpPr/>
          <p:nvPr/>
        </p:nvSpPr>
        <p:spPr>
          <a:xfrm flipH="false" flipV="false" rot="0">
            <a:off x="-735272" y="-889902"/>
            <a:ext cx="2630125" cy="3974090"/>
          </a:xfrm>
          <a:custGeom>
            <a:avLst/>
            <a:gdLst/>
            <a:ahLst/>
            <a:cxnLst/>
            <a:rect r="r" b="b" t="t" l="l"/>
            <a:pathLst>
              <a:path h="3974090" w="2630125">
                <a:moveTo>
                  <a:pt x="0" y="0"/>
                </a:moveTo>
                <a:lnTo>
                  <a:pt x="2630126" y="0"/>
                </a:lnTo>
                <a:lnTo>
                  <a:pt x="2630126" y="3974091"/>
                </a:lnTo>
                <a:lnTo>
                  <a:pt x="0" y="3974091"/>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1704061">
            <a:off x="13824431" y="5385399"/>
            <a:ext cx="4991149" cy="7541571"/>
          </a:xfrm>
          <a:custGeom>
            <a:avLst/>
            <a:gdLst/>
            <a:ahLst/>
            <a:cxnLst/>
            <a:rect r="r" b="b" t="t" l="l"/>
            <a:pathLst>
              <a:path h="7541571" w="4991149">
                <a:moveTo>
                  <a:pt x="4991149" y="7541572"/>
                </a:moveTo>
                <a:lnTo>
                  <a:pt x="0" y="7541572"/>
                </a:lnTo>
                <a:lnTo>
                  <a:pt x="0" y="0"/>
                </a:lnTo>
                <a:lnTo>
                  <a:pt x="4991149" y="0"/>
                </a:lnTo>
                <a:lnTo>
                  <a:pt x="4991149" y="7541572"/>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579791" y="352615"/>
            <a:ext cx="16556450" cy="9581769"/>
            <a:chOff x="0" y="0"/>
            <a:chExt cx="2286347" cy="1323185"/>
          </a:xfrm>
        </p:grpSpPr>
        <p:sp>
          <p:nvSpPr>
            <p:cNvPr name="Freeform 5" id="5"/>
            <p:cNvSpPr/>
            <p:nvPr/>
          </p:nvSpPr>
          <p:spPr>
            <a:xfrm flipH="false" flipV="false" rot="0">
              <a:off x="0" y="0"/>
              <a:ext cx="2286347" cy="1323185"/>
            </a:xfrm>
            <a:custGeom>
              <a:avLst/>
              <a:gdLst/>
              <a:ahLst/>
              <a:cxnLst/>
              <a:rect r="r" b="b" t="t" l="l"/>
              <a:pathLst>
                <a:path h="1323185" w="2286347">
                  <a:moveTo>
                    <a:pt x="7949" y="0"/>
                  </a:moveTo>
                  <a:lnTo>
                    <a:pt x="2278398" y="0"/>
                  </a:lnTo>
                  <a:cubicBezTo>
                    <a:pt x="2282788" y="0"/>
                    <a:pt x="2286347" y="3559"/>
                    <a:pt x="2286347" y="7949"/>
                  </a:cubicBezTo>
                  <a:lnTo>
                    <a:pt x="2286347" y="1315236"/>
                  </a:lnTo>
                  <a:cubicBezTo>
                    <a:pt x="2286347" y="1317344"/>
                    <a:pt x="2285510" y="1319366"/>
                    <a:pt x="2284019" y="1320857"/>
                  </a:cubicBezTo>
                  <a:cubicBezTo>
                    <a:pt x="2282528" y="1322348"/>
                    <a:pt x="2280506" y="1323185"/>
                    <a:pt x="2278398" y="1323185"/>
                  </a:cubicBezTo>
                  <a:lnTo>
                    <a:pt x="7949" y="1323185"/>
                  </a:lnTo>
                  <a:cubicBezTo>
                    <a:pt x="3559" y="1323185"/>
                    <a:pt x="0" y="1319626"/>
                    <a:pt x="0" y="1315236"/>
                  </a:cubicBezTo>
                  <a:lnTo>
                    <a:pt x="0" y="7949"/>
                  </a:lnTo>
                  <a:cubicBezTo>
                    <a:pt x="0" y="3559"/>
                    <a:pt x="3559" y="0"/>
                    <a:pt x="7949" y="0"/>
                  </a:cubicBezTo>
                  <a:close/>
                </a:path>
              </a:pathLst>
            </a:custGeom>
            <a:solidFill>
              <a:srgbClr val="E4EEFF">
                <a:alpha val="56863"/>
              </a:srgbClr>
            </a:solidFill>
            <a:ln cap="sq">
              <a:noFill/>
              <a:prstDash val="solid"/>
              <a:miter/>
            </a:ln>
          </p:spPr>
        </p:sp>
        <p:sp>
          <p:nvSpPr>
            <p:cNvPr name="TextBox 6" id="6"/>
            <p:cNvSpPr txBox="true"/>
            <p:nvPr/>
          </p:nvSpPr>
          <p:spPr>
            <a:xfrm>
              <a:off x="0" y="-47625"/>
              <a:ext cx="2286347" cy="1370810"/>
            </a:xfrm>
            <a:prstGeom prst="rect">
              <a:avLst/>
            </a:prstGeom>
          </p:spPr>
          <p:txBody>
            <a:bodyPr anchor="ctr" rtlCol="false" tIns="50800" lIns="50800" bIns="50800" rIns="50800"/>
            <a:lstStyle/>
            <a:p>
              <a:pPr algn="l">
                <a:lnSpc>
                  <a:spcPts val="4140"/>
                </a:lnSpc>
              </a:pPr>
              <a:r>
                <a:rPr lang="en-US" sz="3000" spc="294">
                  <a:solidFill>
                    <a:srgbClr val="05066D">
                      <a:alpha val="56863"/>
                    </a:srgbClr>
                  </a:solidFill>
                  <a:latin typeface="Montserrat"/>
                  <a:ea typeface="Montserrat"/>
                  <a:cs typeface="Montserrat"/>
                  <a:sym typeface="Montserrat"/>
                </a:rPr>
                <a:t>In this project, we addressed the critical challenge of predicting oral cancer risk using a collection of machine learning and deep learning models trained on real-world clinical data. The dataset required careful preprocessing to ensure reliable predictions, after which multiple models were developed to estimate key outcomes, including cancer label classification, recovery prediction, length of stay, treatment cost, and survival rate. </a:t>
              </a:r>
            </a:p>
            <a:p>
              <a:pPr algn="l">
                <a:lnSpc>
                  <a:spcPts val="4140"/>
                </a:lnSpc>
              </a:pPr>
            </a:p>
            <a:p>
              <a:pPr algn="l">
                <a:lnSpc>
                  <a:spcPts val="4140"/>
                </a:lnSpc>
              </a:pPr>
              <a:r>
                <a:rPr lang="en-US" sz="3000" spc="294">
                  <a:solidFill>
                    <a:srgbClr val="05066D">
                      <a:alpha val="56863"/>
                    </a:srgbClr>
                  </a:solidFill>
                  <a:latin typeface="Montserrat"/>
                  <a:ea typeface="Montserrat"/>
                  <a:cs typeface="Montserrat"/>
                  <a:sym typeface="Montserrat"/>
                </a:rPr>
                <a:t>For the cancer classification task, logistic regression delivered the strongest performance, achieving 89.6% accuracy and a balanced ability to identify both cancer and non-cancer cases. Regression models supporting recovery, LOS, and survival prediction achieved exceptionally high R² values—most above 0.98—indicating strong predictive capability, while the cost model showed moderate performance due to naturally high variability in medical expenses. A deep learning model was also tested and showed very high explanatory power (R² = 0.98), confirming its value, though ensemble and linear models remained more stable and interpretable for clinical use.</a:t>
              </a:r>
            </a:p>
          </p:txBody>
        </p:sp>
      </p:grpSp>
      <p:sp>
        <p:nvSpPr>
          <p:cNvPr name="Freeform 7" id="7"/>
          <p:cNvSpPr/>
          <p:nvPr/>
        </p:nvSpPr>
        <p:spPr>
          <a:xfrm flipH="false" flipV="false" rot="0">
            <a:off x="16580968" y="8697935"/>
            <a:ext cx="1356665" cy="1589065"/>
          </a:xfrm>
          <a:custGeom>
            <a:avLst/>
            <a:gdLst/>
            <a:ahLst/>
            <a:cxnLst/>
            <a:rect r="r" b="b" t="t" l="l"/>
            <a:pathLst>
              <a:path h="1589065" w="1356665">
                <a:moveTo>
                  <a:pt x="0" y="0"/>
                </a:moveTo>
                <a:lnTo>
                  <a:pt x="1356664" y="0"/>
                </a:lnTo>
                <a:lnTo>
                  <a:pt x="1356664" y="1589065"/>
                </a:lnTo>
                <a:lnTo>
                  <a:pt x="0" y="15890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BFAF8"/>
        </a:solidFill>
      </p:bgPr>
    </p:bg>
    <p:spTree>
      <p:nvGrpSpPr>
        <p:cNvPr id="1" name=""/>
        <p:cNvGrpSpPr/>
        <p:nvPr/>
      </p:nvGrpSpPr>
      <p:grpSpPr>
        <a:xfrm>
          <a:off x="0" y="0"/>
          <a:ext cx="0" cy="0"/>
          <a:chOff x="0" y="0"/>
          <a:chExt cx="0" cy="0"/>
        </a:xfrm>
      </p:grpSpPr>
      <p:sp>
        <p:nvSpPr>
          <p:cNvPr name="Freeform 2" id="2"/>
          <p:cNvSpPr/>
          <p:nvPr/>
        </p:nvSpPr>
        <p:spPr>
          <a:xfrm flipH="false" flipV="false" rot="0">
            <a:off x="-735272" y="-889902"/>
            <a:ext cx="2630125" cy="3974090"/>
          </a:xfrm>
          <a:custGeom>
            <a:avLst/>
            <a:gdLst/>
            <a:ahLst/>
            <a:cxnLst/>
            <a:rect r="r" b="b" t="t" l="l"/>
            <a:pathLst>
              <a:path h="3974090" w="2630125">
                <a:moveTo>
                  <a:pt x="0" y="0"/>
                </a:moveTo>
                <a:lnTo>
                  <a:pt x="2630126" y="0"/>
                </a:lnTo>
                <a:lnTo>
                  <a:pt x="2630126" y="3974091"/>
                </a:lnTo>
                <a:lnTo>
                  <a:pt x="0" y="3974091"/>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1704061">
            <a:off x="13824431" y="5385399"/>
            <a:ext cx="4991149" cy="7541571"/>
          </a:xfrm>
          <a:custGeom>
            <a:avLst/>
            <a:gdLst/>
            <a:ahLst/>
            <a:cxnLst/>
            <a:rect r="r" b="b" t="t" l="l"/>
            <a:pathLst>
              <a:path h="7541571" w="4991149">
                <a:moveTo>
                  <a:pt x="4991149" y="7541572"/>
                </a:moveTo>
                <a:lnTo>
                  <a:pt x="0" y="7541572"/>
                </a:lnTo>
                <a:lnTo>
                  <a:pt x="0" y="0"/>
                </a:lnTo>
                <a:lnTo>
                  <a:pt x="4991149" y="0"/>
                </a:lnTo>
                <a:lnTo>
                  <a:pt x="4991149" y="7541572"/>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28700" y="1491145"/>
            <a:ext cx="16556450" cy="7516596"/>
            <a:chOff x="0" y="0"/>
            <a:chExt cx="2286347" cy="1037997"/>
          </a:xfrm>
        </p:grpSpPr>
        <p:sp>
          <p:nvSpPr>
            <p:cNvPr name="Freeform 5" id="5"/>
            <p:cNvSpPr/>
            <p:nvPr/>
          </p:nvSpPr>
          <p:spPr>
            <a:xfrm flipH="false" flipV="false" rot="0">
              <a:off x="0" y="0"/>
              <a:ext cx="2286347" cy="1037997"/>
            </a:xfrm>
            <a:custGeom>
              <a:avLst/>
              <a:gdLst/>
              <a:ahLst/>
              <a:cxnLst/>
              <a:rect r="r" b="b" t="t" l="l"/>
              <a:pathLst>
                <a:path h="1037997" w="2286347">
                  <a:moveTo>
                    <a:pt x="7949" y="0"/>
                  </a:moveTo>
                  <a:lnTo>
                    <a:pt x="2278398" y="0"/>
                  </a:lnTo>
                  <a:cubicBezTo>
                    <a:pt x="2282788" y="0"/>
                    <a:pt x="2286347" y="3559"/>
                    <a:pt x="2286347" y="7949"/>
                  </a:cubicBezTo>
                  <a:lnTo>
                    <a:pt x="2286347" y="1030048"/>
                  </a:lnTo>
                  <a:cubicBezTo>
                    <a:pt x="2286347" y="1034438"/>
                    <a:pt x="2282788" y="1037997"/>
                    <a:pt x="2278398" y="1037997"/>
                  </a:cubicBezTo>
                  <a:lnTo>
                    <a:pt x="7949" y="1037997"/>
                  </a:lnTo>
                  <a:cubicBezTo>
                    <a:pt x="3559" y="1037997"/>
                    <a:pt x="0" y="1034438"/>
                    <a:pt x="0" y="1030048"/>
                  </a:cubicBezTo>
                  <a:lnTo>
                    <a:pt x="0" y="7949"/>
                  </a:lnTo>
                  <a:cubicBezTo>
                    <a:pt x="0" y="3559"/>
                    <a:pt x="3559" y="0"/>
                    <a:pt x="7949" y="0"/>
                  </a:cubicBezTo>
                  <a:close/>
                </a:path>
              </a:pathLst>
            </a:custGeom>
            <a:solidFill>
              <a:srgbClr val="E4EEFF">
                <a:alpha val="56863"/>
              </a:srgbClr>
            </a:solidFill>
            <a:ln cap="sq">
              <a:noFill/>
              <a:prstDash val="solid"/>
              <a:miter/>
            </a:ln>
          </p:spPr>
        </p:sp>
        <p:sp>
          <p:nvSpPr>
            <p:cNvPr name="TextBox 6" id="6"/>
            <p:cNvSpPr txBox="true"/>
            <p:nvPr/>
          </p:nvSpPr>
          <p:spPr>
            <a:xfrm>
              <a:off x="0" y="-66675"/>
              <a:ext cx="2286347" cy="1104672"/>
            </a:xfrm>
            <a:prstGeom prst="rect">
              <a:avLst/>
            </a:prstGeom>
          </p:spPr>
          <p:txBody>
            <a:bodyPr anchor="ctr" rtlCol="false" tIns="50800" lIns="50800" bIns="50800" rIns="50800"/>
            <a:lstStyle/>
            <a:p>
              <a:pPr algn="l">
                <a:lnSpc>
                  <a:spcPts val="5795"/>
                </a:lnSpc>
              </a:pPr>
              <a:r>
                <a:rPr lang="en-US" sz="4199" spc="411">
                  <a:solidFill>
                    <a:srgbClr val="05066D">
                      <a:alpha val="56863"/>
                    </a:srgbClr>
                  </a:solidFill>
                  <a:latin typeface="Montserrat"/>
                  <a:ea typeface="Montserrat"/>
                  <a:cs typeface="Montserrat"/>
                  <a:sym typeface="Montserrat"/>
                </a:rPr>
                <a:t>Overall, these results demonstrate how predictive modeling can help support earlier detection, clinical decision-making, and resource planning in oncology. When combined with rigorous preprocessing, model selection, and evaluation, machine learning provides practical tools that can assist healthcare professionals in improving diagnosis, anticipating patient outcomes, and enhancing overall treatment management for oral cancer.</a:t>
              </a:r>
            </a:p>
          </p:txBody>
        </p:sp>
      </p:grpSp>
      <p:sp>
        <p:nvSpPr>
          <p:cNvPr name="Freeform 7" id="7"/>
          <p:cNvSpPr/>
          <p:nvPr/>
        </p:nvSpPr>
        <p:spPr>
          <a:xfrm flipH="false" flipV="false" rot="0">
            <a:off x="15624242" y="8139526"/>
            <a:ext cx="2446096" cy="2033317"/>
          </a:xfrm>
          <a:custGeom>
            <a:avLst/>
            <a:gdLst/>
            <a:ahLst/>
            <a:cxnLst/>
            <a:rect r="r" b="b" t="t" l="l"/>
            <a:pathLst>
              <a:path h="2033317" w="2446096">
                <a:moveTo>
                  <a:pt x="0" y="0"/>
                </a:moveTo>
                <a:lnTo>
                  <a:pt x="2446095" y="0"/>
                </a:lnTo>
                <a:lnTo>
                  <a:pt x="2446095" y="2033317"/>
                </a:lnTo>
                <a:lnTo>
                  <a:pt x="0" y="20333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2700000">
            <a:off x="16146069" y="280083"/>
            <a:ext cx="1889254" cy="1497234"/>
          </a:xfrm>
          <a:custGeom>
            <a:avLst/>
            <a:gdLst/>
            <a:ahLst/>
            <a:cxnLst/>
            <a:rect r="r" b="b" t="t" l="l"/>
            <a:pathLst>
              <a:path h="1497234" w="1889254">
                <a:moveTo>
                  <a:pt x="0" y="0"/>
                </a:moveTo>
                <a:lnTo>
                  <a:pt x="1889254" y="0"/>
                </a:lnTo>
                <a:lnTo>
                  <a:pt x="1889254" y="1497234"/>
                </a:lnTo>
                <a:lnTo>
                  <a:pt x="0" y="149723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BFAF8"/>
        </a:solidFill>
      </p:bgPr>
    </p:bg>
    <p:spTree>
      <p:nvGrpSpPr>
        <p:cNvPr id="1" name=""/>
        <p:cNvGrpSpPr/>
        <p:nvPr/>
      </p:nvGrpSpPr>
      <p:grpSpPr>
        <a:xfrm>
          <a:off x="0" y="0"/>
          <a:ext cx="0" cy="0"/>
          <a:chOff x="0" y="0"/>
          <a:chExt cx="0" cy="0"/>
        </a:xfrm>
      </p:grpSpPr>
      <p:sp>
        <p:nvSpPr>
          <p:cNvPr name="Freeform 2" id="2"/>
          <p:cNvSpPr/>
          <p:nvPr/>
        </p:nvSpPr>
        <p:spPr>
          <a:xfrm flipH="false" flipV="false" rot="0">
            <a:off x="-735272" y="-889902"/>
            <a:ext cx="2630125" cy="3974090"/>
          </a:xfrm>
          <a:custGeom>
            <a:avLst/>
            <a:gdLst/>
            <a:ahLst/>
            <a:cxnLst/>
            <a:rect r="r" b="b" t="t" l="l"/>
            <a:pathLst>
              <a:path h="3974090" w="2630125">
                <a:moveTo>
                  <a:pt x="0" y="0"/>
                </a:moveTo>
                <a:lnTo>
                  <a:pt x="2630126" y="0"/>
                </a:lnTo>
                <a:lnTo>
                  <a:pt x="2630126" y="3974091"/>
                </a:lnTo>
                <a:lnTo>
                  <a:pt x="0" y="3974091"/>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1704061">
            <a:off x="15227189" y="5876643"/>
            <a:ext cx="4991149" cy="7541571"/>
          </a:xfrm>
          <a:custGeom>
            <a:avLst/>
            <a:gdLst/>
            <a:ahLst/>
            <a:cxnLst/>
            <a:rect r="r" b="b" t="t" l="l"/>
            <a:pathLst>
              <a:path h="7541571" w="4991149">
                <a:moveTo>
                  <a:pt x="4991149" y="7541572"/>
                </a:moveTo>
                <a:lnTo>
                  <a:pt x="0" y="7541572"/>
                </a:lnTo>
                <a:lnTo>
                  <a:pt x="0" y="0"/>
                </a:lnTo>
                <a:lnTo>
                  <a:pt x="4991149" y="0"/>
                </a:lnTo>
                <a:lnTo>
                  <a:pt x="4991149" y="7541572"/>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4486654"/>
            <a:ext cx="4362437" cy="1090609"/>
          </a:xfrm>
          <a:custGeom>
            <a:avLst/>
            <a:gdLst/>
            <a:ahLst/>
            <a:cxnLst/>
            <a:rect r="r" b="b" t="t" l="l"/>
            <a:pathLst>
              <a:path h="1090609" w="4362437">
                <a:moveTo>
                  <a:pt x="0" y="0"/>
                </a:moveTo>
                <a:lnTo>
                  <a:pt x="4362437" y="0"/>
                </a:lnTo>
                <a:lnTo>
                  <a:pt x="4362437" y="1090609"/>
                </a:lnTo>
                <a:lnTo>
                  <a:pt x="0" y="1090609"/>
                </a:lnTo>
                <a:lnTo>
                  <a:pt x="0" y="0"/>
                </a:lnTo>
                <a:close/>
              </a:path>
            </a:pathLst>
          </a:custGeom>
          <a:blipFill>
            <a:blip r:embed="rId4"/>
            <a:stretch>
              <a:fillRect l="0" t="0" r="0" b="0"/>
            </a:stretch>
          </a:blipFill>
        </p:spPr>
      </p:sp>
      <p:sp>
        <p:nvSpPr>
          <p:cNvPr name="Freeform 5" id="5"/>
          <p:cNvSpPr/>
          <p:nvPr/>
        </p:nvSpPr>
        <p:spPr>
          <a:xfrm flipH="false" flipV="false" rot="0">
            <a:off x="13198547" y="5821880"/>
            <a:ext cx="1629047" cy="1629047"/>
          </a:xfrm>
          <a:custGeom>
            <a:avLst/>
            <a:gdLst/>
            <a:ahLst/>
            <a:cxnLst/>
            <a:rect r="r" b="b" t="t" l="l"/>
            <a:pathLst>
              <a:path h="1629047" w="1629047">
                <a:moveTo>
                  <a:pt x="0" y="0"/>
                </a:moveTo>
                <a:lnTo>
                  <a:pt x="1629047" y="0"/>
                </a:lnTo>
                <a:lnTo>
                  <a:pt x="1629047" y="1629047"/>
                </a:lnTo>
                <a:lnTo>
                  <a:pt x="0" y="1629047"/>
                </a:lnTo>
                <a:lnTo>
                  <a:pt x="0" y="0"/>
                </a:lnTo>
                <a:close/>
              </a:path>
            </a:pathLst>
          </a:custGeom>
          <a:blipFill>
            <a:blip r:embed="rId5"/>
            <a:stretch>
              <a:fillRect l="0" t="0" r="0" b="0"/>
            </a:stretch>
          </a:blipFill>
        </p:spPr>
      </p:sp>
      <p:sp>
        <p:nvSpPr>
          <p:cNvPr name="Freeform 6" id="6"/>
          <p:cNvSpPr/>
          <p:nvPr/>
        </p:nvSpPr>
        <p:spPr>
          <a:xfrm flipH="false" flipV="false" rot="0">
            <a:off x="7998923" y="6325599"/>
            <a:ext cx="2798013" cy="1086562"/>
          </a:xfrm>
          <a:custGeom>
            <a:avLst/>
            <a:gdLst/>
            <a:ahLst/>
            <a:cxnLst/>
            <a:rect r="r" b="b" t="t" l="l"/>
            <a:pathLst>
              <a:path h="1086562" w="2798013">
                <a:moveTo>
                  <a:pt x="0" y="0"/>
                </a:moveTo>
                <a:lnTo>
                  <a:pt x="2798013" y="0"/>
                </a:lnTo>
                <a:lnTo>
                  <a:pt x="2798013" y="1086562"/>
                </a:lnTo>
                <a:lnTo>
                  <a:pt x="0" y="1086562"/>
                </a:lnTo>
                <a:lnTo>
                  <a:pt x="0" y="0"/>
                </a:lnTo>
                <a:close/>
              </a:path>
            </a:pathLst>
          </a:custGeom>
          <a:blipFill>
            <a:blip r:embed="rId6"/>
            <a:stretch>
              <a:fillRect l="0" t="0" r="0" b="0"/>
            </a:stretch>
          </a:blipFill>
        </p:spPr>
      </p:sp>
      <p:sp>
        <p:nvSpPr>
          <p:cNvPr name="Freeform 7" id="7"/>
          <p:cNvSpPr/>
          <p:nvPr/>
        </p:nvSpPr>
        <p:spPr>
          <a:xfrm flipH="false" flipV="false" rot="0">
            <a:off x="11106422" y="1750177"/>
            <a:ext cx="2092125" cy="2092125"/>
          </a:xfrm>
          <a:custGeom>
            <a:avLst/>
            <a:gdLst/>
            <a:ahLst/>
            <a:cxnLst/>
            <a:rect r="r" b="b" t="t" l="l"/>
            <a:pathLst>
              <a:path h="2092125" w="2092125">
                <a:moveTo>
                  <a:pt x="0" y="0"/>
                </a:moveTo>
                <a:lnTo>
                  <a:pt x="2092125" y="0"/>
                </a:lnTo>
                <a:lnTo>
                  <a:pt x="2092125" y="2092125"/>
                </a:lnTo>
                <a:lnTo>
                  <a:pt x="0" y="2092125"/>
                </a:lnTo>
                <a:lnTo>
                  <a:pt x="0" y="0"/>
                </a:lnTo>
                <a:close/>
              </a:path>
            </a:pathLst>
          </a:custGeom>
          <a:blipFill>
            <a:blip r:embed="rId7"/>
            <a:stretch>
              <a:fillRect l="0" t="0" r="0" b="0"/>
            </a:stretch>
          </a:blipFill>
        </p:spPr>
      </p:sp>
      <p:sp>
        <p:nvSpPr>
          <p:cNvPr name="Freeform 8" id="8"/>
          <p:cNvSpPr/>
          <p:nvPr/>
        </p:nvSpPr>
        <p:spPr>
          <a:xfrm flipH="false" flipV="false" rot="0">
            <a:off x="2481673" y="5821880"/>
            <a:ext cx="4420736" cy="1473579"/>
          </a:xfrm>
          <a:custGeom>
            <a:avLst/>
            <a:gdLst/>
            <a:ahLst/>
            <a:cxnLst/>
            <a:rect r="r" b="b" t="t" l="l"/>
            <a:pathLst>
              <a:path h="1473579" w="4420736">
                <a:moveTo>
                  <a:pt x="0" y="0"/>
                </a:moveTo>
                <a:lnTo>
                  <a:pt x="4420736" y="0"/>
                </a:lnTo>
                <a:lnTo>
                  <a:pt x="4420736" y="1473578"/>
                </a:lnTo>
                <a:lnTo>
                  <a:pt x="0" y="1473578"/>
                </a:lnTo>
                <a:lnTo>
                  <a:pt x="0" y="0"/>
                </a:lnTo>
                <a:close/>
              </a:path>
            </a:pathLst>
          </a:custGeom>
          <a:blipFill>
            <a:blip r:embed="rId8"/>
            <a:stretch>
              <a:fillRect l="0" t="0" r="0" b="0"/>
            </a:stretch>
          </a:blipFill>
        </p:spPr>
      </p:sp>
      <p:sp>
        <p:nvSpPr>
          <p:cNvPr name="Freeform 9" id="9"/>
          <p:cNvSpPr/>
          <p:nvPr/>
        </p:nvSpPr>
        <p:spPr>
          <a:xfrm flipH="false" flipV="false" rot="0">
            <a:off x="6706055" y="1750177"/>
            <a:ext cx="2818677" cy="1519736"/>
          </a:xfrm>
          <a:custGeom>
            <a:avLst/>
            <a:gdLst/>
            <a:ahLst/>
            <a:cxnLst/>
            <a:rect r="r" b="b" t="t" l="l"/>
            <a:pathLst>
              <a:path h="1519736" w="2818677">
                <a:moveTo>
                  <a:pt x="0" y="0"/>
                </a:moveTo>
                <a:lnTo>
                  <a:pt x="2818677" y="0"/>
                </a:lnTo>
                <a:lnTo>
                  <a:pt x="2818677" y="1519737"/>
                </a:lnTo>
                <a:lnTo>
                  <a:pt x="0" y="1519737"/>
                </a:lnTo>
                <a:lnTo>
                  <a:pt x="0" y="0"/>
                </a:lnTo>
                <a:close/>
              </a:path>
            </a:pathLst>
          </a:custGeom>
          <a:blipFill>
            <a:blip r:embed="rId9"/>
            <a:stretch>
              <a:fillRect l="0" t="0" r="0" b="0"/>
            </a:stretch>
          </a:blipFill>
        </p:spPr>
      </p:sp>
      <p:sp>
        <p:nvSpPr>
          <p:cNvPr name="Freeform 10" id="10"/>
          <p:cNvSpPr/>
          <p:nvPr/>
        </p:nvSpPr>
        <p:spPr>
          <a:xfrm flipH="false" flipV="false" rot="0">
            <a:off x="12458555" y="4288023"/>
            <a:ext cx="3657068" cy="1482434"/>
          </a:xfrm>
          <a:custGeom>
            <a:avLst/>
            <a:gdLst/>
            <a:ahLst/>
            <a:cxnLst/>
            <a:rect r="r" b="b" t="t" l="l"/>
            <a:pathLst>
              <a:path h="1482434" w="3657068">
                <a:moveTo>
                  <a:pt x="0" y="0"/>
                </a:moveTo>
                <a:lnTo>
                  <a:pt x="3657068" y="0"/>
                </a:lnTo>
                <a:lnTo>
                  <a:pt x="3657068" y="1482433"/>
                </a:lnTo>
                <a:lnTo>
                  <a:pt x="0" y="1482433"/>
                </a:lnTo>
                <a:lnTo>
                  <a:pt x="0" y="0"/>
                </a:lnTo>
                <a:close/>
              </a:path>
            </a:pathLst>
          </a:custGeom>
          <a:blipFill>
            <a:blip r:embed="rId10"/>
            <a:stretch>
              <a:fillRect l="0" t="0" r="0" b="-11012"/>
            </a:stretch>
          </a:blipFill>
        </p:spPr>
      </p:sp>
      <p:sp>
        <p:nvSpPr>
          <p:cNvPr name="Freeform 11" id="11"/>
          <p:cNvSpPr/>
          <p:nvPr/>
        </p:nvSpPr>
        <p:spPr>
          <a:xfrm flipH="false" flipV="false" rot="0">
            <a:off x="2093711" y="2094433"/>
            <a:ext cx="3465711" cy="1403613"/>
          </a:xfrm>
          <a:custGeom>
            <a:avLst/>
            <a:gdLst/>
            <a:ahLst/>
            <a:cxnLst/>
            <a:rect r="r" b="b" t="t" l="l"/>
            <a:pathLst>
              <a:path h="1403613" w="3465711">
                <a:moveTo>
                  <a:pt x="0" y="0"/>
                </a:moveTo>
                <a:lnTo>
                  <a:pt x="3465712" y="0"/>
                </a:lnTo>
                <a:lnTo>
                  <a:pt x="3465712" y="1403613"/>
                </a:lnTo>
                <a:lnTo>
                  <a:pt x="0" y="1403613"/>
                </a:lnTo>
                <a:lnTo>
                  <a:pt x="0" y="0"/>
                </a:lnTo>
                <a:close/>
              </a:path>
            </a:pathLst>
          </a:custGeom>
          <a:blipFill>
            <a:blip r:embed="rId11"/>
            <a:stretch>
              <a:fillRect l="0" t="0" r="0" b="0"/>
            </a:stretch>
          </a:blipFill>
        </p:spPr>
      </p:sp>
      <p:sp>
        <p:nvSpPr>
          <p:cNvPr name="Freeform 12" id="12"/>
          <p:cNvSpPr/>
          <p:nvPr/>
        </p:nvSpPr>
        <p:spPr>
          <a:xfrm flipH="false" flipV="false" rot="0">
            <a:off x="8160971" y="3921336"/>
            <a:ext cx="1525808" cy="1849121"/>
          </a:xfrm>
          <a:custGeom>
            <a:avLst/>
            <a:gdLst/>
            <a:ahLst/>
            <a:cxnLst/>
            <a:rect r="r" b="b" t="t" l="l"/>
            <a:pathLst>
              <a:path h="1849121" w="1525808">
                <a:moveTo>
                  <a:pt x="0" y="0"/>
                </a:moveTo>
                <a:lnTo>
                  <a:pt x="1525809" y="0"/>
                </a:lnTo>
                <a:lnTo>
                  <a:pt x="1525809" y="1849120"/>
                </a:lnTo>
                <a:lnTo>
                  <a:pt x="0" y="1849120"/>
                </a:lnTo>
                <a:lnTo>
                  <a:pt x="0" y="0"/>
                </a:lnTo>
                <a:close/>
              </a:path>
            </a:pathLst>
          </a:custGeom>
          <a:blipFill>
            <a:blip r:embed="rId12"/>
            <a:stretch>
              <a:fillRect l="0" t="0" r="0" b="0"/>
            </a:stretch>
          </a:blipFill>
        </p:spPr>
      </p:sp>
      <p:sp>
        <p:nvSpPr>
          <p:cNvPr name="Freeform 13" id="13"/>
          <p:cNvSpPr/>
          <p:nvPr/>
        </p:nvSpPr>
        <p:spPr>
          <a:xfrm flipH="false" flipV="false" rot="0">
            <a:off x="175044" y="7295458"/>
            <a:ext cx="3013458" cy="2991542"/>
          </a:xfrm>
          <a:custGeom>
            <a:avLst/>
            <a:gdLst/>
            <a:ahLst/>
            <a:cxnLst/>
            <a:rect r="r" b="b" t="t" l="l"/>
            <a:pathLst>
              <a:path h="2991542" w="3013458">
                <a:moveTo>
                  <a:pt x="0" y="0"/>
                </a:moveTo>
                <a:lnTo>
                  <a:pt x="3013458" y="0"/>
                </a:lnTo>
                <a:lnTo>
                  <a:pt x="3013458" y="2991542"/>
                </a:lnTo>
                <a:lnTo>
                  <a:pt x="0" y="299154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4" id="14"/>
          <p:cNvSpPr/>
          <p:nvPr/>
        </p:nvSpPr>
        <p:spPr>
          <a:xfrm flipH="false" flipV="false" rot="0">
            <a:off x="14582102" y="1750177"/>
            <a:ext cx="1730807" cy="2007188"/>
          </a:xfrm>
          <a:custGeom>
            <a:avLst/>
            <a:gdLst/>
            <a:ahLst/>
            <a:cxnLst/>
            <a:rect r="r" b="b" t="t" l="l"/>
            <a:pathLst>
              <a:path h="2007188" w="1730807">
                <a:moveTo>
                  <a:pt x="0" y="0"/>
                </a:moveTo>
                <a:lnTo>
                  <a:pt x="1730807" y="0"/>
                </a:lnTo>
                <a:lnTo>
                  <a:pt x="1730807" y="2007188"/>
                </a:lnTo>
                <a:lnTo>
                  <a:pt x="0" y="2007188"/>
                </a:lnTo>
                <a:lnTo>
                  <a:pt x="0" y="0"/>
                </a:lnTo>
                <a:close/>
              </a:path>
            </a:pathLst>
          </a:custGeom>
          <a:blipFill>
            <a:blip r:embed="rId15"/>
            <a:stretch>
              <a:fillRect l="0" t="0" r="0" b="0"/>
            </a:stretch>
          </a:blipFill>
        </p:spPr>
      </p:sp>
      <p:sp>
        <p:nvSpPr>
          <p:cNvPr name="TextBox 15" id="15"/>
          <p:cNvSpPr txBox="true"/>
          <p:nvPr/>
        </p:nvSpPr>
        <p:spPr>
          <a:xfrm rot="0">
            <a:off x="4274930" y="249762"/>
            <a:ext cx="9738141" cy="1052740"/>
          </a:xfrm>
          <a:prstGeom prst="rect">
            <a:avLst/>
          </a:prstGeom>
        </p:spPr>
        <p:txBody>
          <a:bodyPr anchor="t" rtlCol="false" tIns="0" lIns="0" bIns="0" rIns="0">
            <a:spAutoFit/>
          </a:bodyPr>
          <a:lstStyle/>
          <a:p>
            <a:pPr algn="ctr" marL="0" indent="0" lvl="0">
              <a:lnSpc>
                <a:spcPts val="8124"/>
              </a:lnSpc>
              <a:spcBef>
                <a:spcPct val="0"/>
              </a:spcBef>
            </a:pPr>
            <a:r>
              <a:rPr lang="en-US" b="true" sz="5803">
                <a:solidFill>
                  <a:srgbClr val="05066D"/>
                </a:solidFill>
                <a:latin typeface="Poppins Bold"/>
                <a:ea typeface="Poppins Bold"/>
                <a:cs typeface="Poppins Bold"/>
                <a:sym typeface="Poppins Bold"/>
              </a:rPr>
              <a:t>TOOLS</a:t>
            </a:r>
          </a:p>
        </p:txBody>
      </p:sp>
      <p:sp>
        <p:nvSpPr>
          <p:cNvPr name="Freeform 16" id="16"/>
          <p:cNvSpPr/>
          <p:nvPr/>
        </p:nvSpPr>
        <p:spPr>
          <a:xfrm flipH="true" flipV="true" rot="4046481">
            <a:off x="5156543" y="7051915"/>
            <a:ext cx="5052685" cy="7634551"/>
          </a:xfrm>
          <a:custGeom>
            <a:avLst/>
            <a:gdLst/>
            <a:ahLst/>
            <a:cxnLst/>
            <a:rect r="r" b="b" t="t" l="l"/>
            <a:pathLst>
              <a:path h="7634551" w="5052685">
                <a:moveTo>
                  <a:pt x="5052685" y="7634551"/>
                </a:moveTo>
                <a:lnTo>
                  <a:pt x="0" y="7634551"/>
                </a:lnTo>
                <a:lnTo>
                  <a:pt x="0" y="0"/>
                </a:lnTo>
                <a:lnTo>
                  <a:pt x="5052685" y="0"/>
                </a:lnTo>
                <a:lnTo>
                  <a:pt x="5052685" y="7634551"/>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3698963">
            <a:off x="11472779" y="-2741559"/>
            <a:ext cx="3451536" cy="5215233"/>
          </a:xfrm>
          <a:custGeom>
            <a:avLst/>
            <a:gdLst/>
            <a:ahLst/>
            <a:cxnLst/>
            <a:rect r="r" b="b" t="t" l="l"/>
            <a:pathLst>
              <a:path h="5215233" w="3451536">
                <a:moveTo>
                  <a:pt x="0" y="0"/>
                </a:moveTo>
                <a:lnTo>
                  <a:pt x="3451536" y="0"/>
                </a:lnTo>
                <a:lnTo>
                  <a:pt x="3451536" y="5215234"/>
                </a:lnTo>
                <a:lnTo>
                  <a:pt x="0" y="5215234"/>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B0C5FF"/>
        </a:solidFill>
      </p:bgPr>
    </p:bg>
    <p:spTree>
      <p:nvGrpSpPr>
        <p:cNvPr id="1" name=""/>
        <p:cNvGrpSpPr/>
        <p:nvPr/>
      </p:nvGrpSpPr>
      <p:grpSpPr>
        <a:xfrm>
          <a:off x="0" y="0"/>
          <a:ext cx="0" cy="0"/>
          <a:chOff x="0" y="0"/>
          <a:chExt cx="0" cy="0"/>
        </a:xfrm>
      </p:grpSpPr>
      <p:sp>
        <p:nvSpPr>
          <p:cNvPr name="Freeform 2" id="2"/>
          <p:cNvSpPr/>
          <p:nvPr/>
        </p:nvSpPr>
        <p:spPr>
          <a:xfrm flipH="false" flipV="false" rot="0">
            <a:off x="11302716" y="623148"/>
            <a:ext cx="6985284" cy="9663852"/>
          </a:xfrm>
          <a:custGeom>
            <a:avLst/>
            <a:gdLst/>
            <a:ahLst/>
            <a:cxnLst/>
            <a:rect r="r" b="b" t="t" l="l"/>
            <a:pathLst>
              <a:path h="9663852" w="6985284">
                <a:moveTo>
                  <a:pt x="0" y="0"/>
                </a:moveTo>
                <a:lnTo>
                  <a:pt x="6985284" y="0"/>
                </a:lnTo>
                <a:lnTo>
                  <a:pt x="6985284" y="9663852"/>
                </a:lnTo>
                <a:lnTo>
                  <a:pt x="0" y="96638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3237230"/>
            <a:ext cx="9579731" cy="3622039"/>
          </a:xfrm>
          <a:prstGeom prst="rect">
            <a:avLst/>
          </a:prstGeom>
        </p:spPr>
        <p:txBody>
          <a:bodyPr anchor="t" rtlCol="false" tIns="0" lIns="0" bIns="0" rIns="0">
            <a:spAutoFit/>
          </a:bodyPr>
          <a:lstStyle/>
          <a:p>
            <a:pPr algn="l">
              <a:lnSpc>
                <a:spcPts val="14560"/>
              </a:lnSpc>
              <a:spcBef>
                <a:spcPct val="0"/>
              </a:spcBef>
            </a:pPr>
            <a:r>
              <a:rPr lang="en-US" b="true" sz="10400">
                <a:solidFill>
                  <a:srgbClr val="1F2B5B"/>
                </a:solidFill>
                <a:latin typeface="Montserrat Bold"/>
                <a:ea typeface="Montserrat Bold"/>
                <a:cs typeface="Montserrat Bold"/>
                <a:sym typeface="Montserrat Bold"/>
              </a:rPr>
              <a:t>ANY QUESTIONS?</a:t>
            </a:r>
          </a:p>
        </p:txBody>
      </p:sp>
      <p:sp>
        <p:nvSpPr>
          <p:cNvPr name="Freeform 4" id="4"/>
          <p:cNvSpPr/>
          <p:nvPr/>
        </p:nvSpPr>
        <p:spPr>
          <a:xfrm flipH="false" flipV="false" rot="3530963">
            <a:off x="11376038" y="-2607617"/>
            <a:ext cx="3451536" cy="5215233"/>
          </a:xfrm>
          <a:custGeom>
            <a:avLst/>
            <a:gdLst/>
            <a:ahLst/>
            <a:cxnLst/>
            <a:rect r="r" b="b" t="t" l="l"/>
            <a:pathLst>
              <a:path h="5215233" w="3451536">
                <a:moveTo>
                  <a:pt x="0" y="0"/>
                </a:moveTo>
                <a:lnTo>
                  <a:pt x="3451536" y="0"/>
                </a:lnTo>
                <a:lnTo>
                  <a:pt x="3451536" y="5215234"/>
                </a:lnTo>
                <a:lnTo>
                  <a:pt x="0" y="5215234"/>
                </a:lnTo>
                <a:lnTo>
                  <a:pt x="0" y="0"/>
                </a:lnTo>
                <a:close/>
              </a:path>
            </a:pathLst>
          </a:custGeom>
          <a:blipFill>
            <a:blip r:embed="rId4">
              <a:alphaModFix amt="43999"/>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2631894">
            <a:off x="-470221" y="-1817182"/>
            <a:ext cx="3451536" cy="5215233"/>
          </a:xfrm>
          <a:custGeom>
            <a:avLst/>
            <a:gdLst/>
            <a:ahLst/>
            <a:cxnLst/>
            <a:rect r="r" b="b" t="t" l="l"/>
            <a:pathLst>
              <a:path h="5215233" w="3451536">
                <a:moveTo>
                  <a:pt x="0" y="0"/>
                </a:moveTo>
                <a:lnTo>
                  <a:pt x="3451536" y="0"/>
                </a:lnTo>
                <a:lnTo>
                  <a:pt x="3451536" y="5215234"/>
                </a:lnTo>
                <a:lnTo>
                  <a:pt x="0" y="5215234"/>
                </a:lnTo>
                <a:lnTo>
                  <a:pt x="0" y="0"/>
                </a:lnTo>
                <a:close/>
              </a:path>
            </a:pathLst>
          </a:custGeom>
          <a:blipFill>
            <a:blip r:embed="rId4">
              <a:alphaModFix amt="43999"/>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true" rot="3562808">
            <a:off x="4218160" y="6469724"/>
            <a:ext cx="5052685" cy="7634551"/>
          </a:xfrm>
          <a:custGeom>
            <a:avLst/>
            <a:gdLst/>
            <a:ahLst/>
            <a:cxnLst/>
            <a:rect r="r" b="b" t="t" l="l"/>
            <a:pathLst>
              <a:path h="7634551" w="5052685">
                <a:moveTo>
                  <a:pt x="5052685" y="7634552"/>
                </a:moveTo>
                <a:lnTo>
                  <a:pt x="0" y="7634552"/>
                </a:lnTo>
                <a:lnTo>
                  <a:pt x="0" y="0"/>
                </a:lnTo>
                <a:lnTo>
                  <a:pt x="5052685" y="0"/>
                </a:lnTo>
                <a:lnTo>
                  <a:pt x="5052685" y="7634552"/>
                </a:lnTo>
                <a:close/>
              </a:path>
            </a:pathLst>
          </a:custGeom>
          <a:blipFill>
            <a:blip r:embed="rId4">
              <a:alphaModFix amt="43999"/>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B0C5FF"/>
        </a:solidFill>
      </p:bgPr>
    </p:bg>
    <p:spTree>
      <p:nvGrpSpPr>
        <p:cNvPr id="1" name=""/>
        <p:cNvGrpSpPr/>
        <p:nvPr/>
      </p:nvGrpSpPr>
      <p:grpSpPr>
        <a:xfrm>
          <a:off x="0" y="0"/>
          <a:ext cx="0" cy="0"/>
          <a:chOff x="0" y="0"/>
          <a:chExt cx="0" cy="0"/>
        </a:xfrm>
      </p:grpSpPr>
      <p:sp>
        <p:nvSpPr>
          <p:cNvPr name="Freeform 2" id="2"/>
          <p:cNvSpPr/>
          <p:nvPr/>
        </p:nvSpPr>
        <p:spPr>
          <a:xfrm flipH="false" flipV="false" rot="0">
            <a:off x="11302716" y="623148"/>
            <a:ext cx="6985284" cy="9663852"/>
          </a:xfrm>
          <a:custGeom>
            <a:avLst/>
            <a:gdLst/>
            <a:ahLst/>
            <a:cxnLst/>
            <a:rect r="r" b="b" t="t" l="l"/>
            <a:pathLst>
              <a:path h="9663852" w="6985284">
                <a:moveTo>
                  <a:pt x="0" y="0"/>
                </a:moveTo>
                <a:lnTo>
                  <a:pt x="6985284" y="0"/>
                </a:lnTo>
                <a:lnTo>
                  <a:pt x="6985284" y="9663852"/>
                </a:lnTo>
                <a:lnTo>
                  <a:pt x="0" y="96638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949330" y="623148"/>
            <a:ext cx="7956059" cy="1868396"/>
            <a:chOff x="0" y="0"/>
            <a:chExt cx="1268996" cy="298010"/>
          </a:xfrm>
        </p:grpSpPr>
        <p:sp>
          <p:nvSpPr>
            <p:cNvPr name="Freeform 4" id="4"/>
            <p:cNvSpPr/>
            <p:nvPr/>
          </p:nvSpPr>
          <p:spPr>
            <a:xfrm flipH="false" flipV="false" rot="0">
              <a:off x="0" y="0"/>
              <a:ext cx="1268996" cy="298010"/>
            </a:xfrm>
            <a:custGeom>
              <a:avLst/>
              <a:gdLst/>
              <a:ahLst/>
              <a:cxnLst/>
              <a:rect r="r" b="b" t="t" l="l"/>
              <a:pathLst>
                <a:path h="298010" w="1268996">
                  <a:moveTo>
                    <a:pt x="97308" y="0"/>
                  </a:moveTo>
                  <a:lnTo>
                    <a:pt x="1171687" y="0"/>
                  </a:lnTo>
                  <a:cubicBezTo>
                    <a:pt x="1197495" y="0"/>
                    <a:pt x="1222246" y="10252"/>
                    <a:pt x="1240495" y="28501"/>
                  </a:cubicBezTo>
                  <a:cubicBezTo>
                    <a:pt x="1258744" y="46750"/>
                    <a:pt x="1268996" y="71501"/>
                    <a:pt x="1268996" y="97308"/>
                  </a:cubicBezTo>
                  <a:lnTo>
                    <a:pt x="1268996" y="200702"/>
                  </a:lnTo>
                  <a:cubicBezTo>
                    <a:pt x="1268996" y="254444"/>
                    <a:pt x="1225429" y="298010"/>
                    <a:pt x="1171687" y="298010"/>
                  </a:cubicBezTo>
                  <a:lnTo>
                    <a:pt x="97308" y="298010"/>
                  </a:lnTo>
                  <a:cubicBezTo>
                    <a:pt x="43566" y="298010"/>
                    <a:pt x="0" y="254444"/>
                    <a:pt x="0" y="200702"/>
                  </a:cubicBezTo>
                  <a:lnTo>
                    <a:pt x="0" y="97308"/>
                  </a:lnTo>
                  <a:cubicBezTo>
                    <a:pt x="0" y="43566"/>
                    <a:pt x="43566" y="0"/>
                    <a:pt x="97308" y="0"/>
                  </a:cubicBezTo>
                  <a:close/>
                </a:path>
              </a:pathLst>
            </a:custGeom>
            <a:solidFill>
              <a:srgbClr val="FFFFFF"/>
            </a:solidFill>
            <a:ln cap="rnd">
              <a:noFill/>
              <a:prstDash val="solid"/>
              <a:round/>
            </a:ln>
          </p:spPr>
        </p:sp>
        <p:sp>
          <p:nvSpPr>
            <p:cNvPr name="TextBox 5" id="5"/>
            <p:cNvSpPr txBox="true"/>
            <p:nvPr/>
          </p:nvSpPr>
          <p:spPr>
            <a:xfrm>
              <a:off x="0" y="-209550"/>
              <a:ext cx="1268996" cy="507560"/>
            </a:xfrm>
            <a:prstGeom prst="rect">
              <a:avLst/>
            </a:prstGeom>
          </p:spPr>
          <p:txBody>
            <a:bodyPr anchor="ctr" rtlCol="false" tIns="50800" lIns="50800" bIns="50800" rIns="50800"/>
            <a:lstStyle/>
            <a:p>
              <a:pPr algn="ctr" marL="0" indent="0" lvl="0">
                <a:lnSpc>
                  <a:spcPts val="10217"/>
                </a:lnSpc>
                <a:spcBef>
                  <a:spcPct val="0"/>
                </a:spcBef>
              </a:pPr>
            </a:p>
          </p:txBody>
        </p:sp>
      </p:grpSp>
      <p:sp>
        <p:nvSpPr>
          <p:cNvPr name="TextBox 6" id="6"/>
          <p:cNvSpPr txBox="true"/>
          <p:nvPr/>
        </p:nvSpPr>
        <p:spPr>
          <a:xfrm rot="0">
            <a:off x="2906137" y="667184"/>
            <a:ext cx="1421591" cy="1608873"/>
          </a:xfrm>
          <a:prstGeom prst="rect">
            <a:avLst/>
          </a:prstGeom>
        </p:spPr>
        <p:txBody>
          <a:bodyPr anchor="t" rtlCol="false" tIns="0" lIns="0" bIns="0" rIns="0">
            <a:spAutoFit/>
          </a:bodyPr>
          <a:lstStyle/>
          <a:p>
            <a:pPr algn="l">
              <a:lnSpc>
                <a:spcPts val="13475"/>
              </a:lnSpc>
              <a:spcBef>
                <a:spcPct val="0"/>
              </a:spcBef>
            </a:pPr>
            <a:r>
              <a:rPr lang="en-US" b="true" sz="9625">
                <a:solidFill>
                  <a:srgbClr val="337096"/>
                </a:solidFill>
                <a:latin typeface="Montserrat Bold"/>
                <a:ea typeface="Montserrat Bold"/>
                <a:cs typeface="Montserrat Bold"/>
                <a:sym typeface="Montserrat Bold"/>
              </a:rPr>
              <a:t>01</a:t>
            </a:r>
          </a:p>
        </p:txBody>
      </p:sp>
      <p:sp>
        <p:nvSpPr>
          <p:cNvPr name="TextBox 7" id="7"/>
          <p:cNvSpPr txBox="true"/>
          <p:nvPr/>
        </p:nvSpPr>
        <p:spPr>
          <a:xfrm rot="0">
            <a:off x="729559" y="4472729"/>
            <a:ext cx="11438711" cy="1774189"/>
          </a:xfrm>
          <a:prstGeom prst="rect">
            <a:avLst/>
          </a:prstGeom>
        </p:spPr>
        <p:txBody>
          <a:bodyPr anchor="t" rtlCol="false" tIns="0" lIns="0" bIns="0" rIns="0">
            <a:spAutoFit/>
          </a:bodyPr>
          <a:lstStyle/>
          <a:p>
            <a:pPr algn="l">
              <a:lnSpc>
                <a:spcPts val="14560"/>
              </a:lnSpc>
              <a:spcBef>
                <a:spcPct val="0"/>
              </a:spcBef>
            </a:pPr>
            <a:r>
              <a:rPr lang="en-US" b="true" sz="10400">
                <a:solidFill>
                  <a:srgbClr val="1F2B5B"/>
                </a:solidFill>
                <a:latin typeface="Montserrat Bold"/>
                <a:ea typeface="Montserrat Bold"/>
                <a:cs typeface="Montserrat Bold"/>
                <a:sym typeface="Montserrat Bold"/>
              </a:rPr>
              <a:t>INTRODUCTION</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BFAF8"/>
        </a:solidFill>
      </p:bgPr>
    </p:bg>
    <p:spTree>
      <p:nvGrpSpPr>
        <p:cNvPr id="1" name=""/>
        <p:cNvGrpSpPr/>
        <p:nvPr/>
      </p:nvGrpSpPr>
      <p:grpSpPr>
        <a:xfrm>
          <a:off x="0" y="0"/>
          <a:ext cx="0" cy="0"/>
          <a:chOff x="0" y="0"/>
          <a:chExt cx="0" cy="0"/>
        </a:xfrm>
      </p:grpSpPr>
      <p:grpSp>
        <p:nvGrpSpPr>
          <p:cNvPr name="Group 2" id="2"/>
          <p:cNvGrpSpPr/>
          <p:nvPr/>
        </p:nvGrpSpPr>
        <p:grpSpPr>
          <a:xfrm rot="0">
            <a:off x="1028700" y="1540916"/>
            <a:ext cx="15898908" cy="7447033"/>
            <a:chOff x="0" y="0"/>
            <a:chExt cx="2195544" cy="1028391"/>
          </a:xfrm>
        </p:grpSpPr>
        <p:sp>
          <p:nvSpPr>
            <p:cNvPr name="Freeform 3" id="3"/>
            <p:cNvSpPr/>
            <p:nvPr/>
          </p:nvSpPr>
          <p:spPr>
            <a:xfrm flipH="false" flipV="false" rot="0">
              <a:off x="0" y="0"/>
              <a:ext cx="2195544" cy="1028391"/>
            </a:xfrm>
            <a:custGeom>
              <a:avLst/>
              <a:gdLst/>
              <a:ahLst/>
              <a:cxnLst/>
              <a:rect r="r" b="b" t="t" l="l"/>
              <a:pathLst>
                <a:path h="1028391" w="2195544">
                  <a:moveTo>
                    <a:pt x="8278" y="0"/>
                  </a:moveTo>
                  <a:lnTo>
                    <a:pt x="2187266" y="0"/>
                  </a:lnTo>
                  <a:cubicBezTo>
                    <a:pt x="2191838" y="0"/>
                    <a:pt x="2195544" y="3706"/>
                    <a:pt x="2195544" y="8278"/>
                  </a:cubicBezTo>
                  <a:lnTo>
                    <a:pt x="2195544" y="1020113"/>
                  </a:lnTo>
                  <a:cubicBezTo>
                    <a:pt x="2195544" y="1024685"/>
                    <a:pt x="2191838" y="1028391"/>
                    <a:pt x="2187266" y="1028391"/>
                  </a:cubicBezTo>
                  <a:lnTo>
                    <a:pt x="8278" y="1028391"/>
                  </a:lnTo>
                  <a:cubicBezTo>
                    <a:pt x="3706" y="1028391"/>
                    <a:pt x="0" y="1024685"/>
                    <a:pt x="0" y="1020113"/>
                  </a:cubicBezTo>
                  <a:lnTo>
                    <a:pt x="0" y="8278"/>
                  </a:lnTo>
                  <a:cubicBezTo>
                    <a:pt x="0" y="3706"/>
                    <a:pt x="3706" y="0"/>
                    <a:pt x="8278" y="0"/>
                  </a:cubicBezTo>
                  <a:close/>
                </a:path>
              </a:pathLst>
            </a:custGeom>
            <a:solidFill>
              <a:srgbClr val="E4EEFF">
                <a:alpha val="56863"/>
              </a:srgbClr>
            </a:solidFill>
            <a:ln cap="sq">
              <a:noFill/>
              <a:prstDash val="solid"/>
              <a:miter/>
            </a:ln>
          </p:spPr>
        </p:sp>
        <p:sp>
          <p:nvSpPr>
            <p:cNvPr name="TextBox 4" id="4"/>
            <p:cNvSpPr txBox="true"/>
            <p:nvPr/>
          </p:nvSpPr>
          <p:spPr>
            <a:xfrm>
              <a:off x="0" y="-57150"/>
              <a:ext cx="2195544" cy="1085541"/>
            </a:xfrm>
            <a:prstGeom prst="rect">
              <a:avLst/>
            </a:prstGeom>
          </p:spPr>
          <p:txBody>
            <a:bodyPr anchor="ctr" rtlCol="false" tIns="50800" lIns="50800" bIns="50800" rIns="50800"/>
            <a:lstStyle/>
            <a:p>
              <a:pPr algn="just" marL="797356" indent="-398678" lvl="1">
                <a:lnSpc>
                  <a:spcPts val="5096"/>
                </a:lnSpc>
                <a:buFont typeface="Arial"/>
                <a:buChar char="•"/>
              </a:pPr>
              <a:r>
                <a:rPr lang="en-US" sz="3693" spc="361">
                  <a:solidFill>
                    <a:srgbClr val="05066D">
                      <a:alpha val="56863"/>
                    </a:srgbClr>
                  </a:solidFill>
                  <a:latin typeface="Montserrat"/>
                  <a:ea typeface="Montserrat"/>
                  <a:cs typeface="Montserrat"/>
                  <a:sym typeface="Montserrat"/>
                </a:rPr>
                <a:t>Dataset:https://www.kaggle.com/datasets/ankushpanday2/oral-cancer-prediction-dataset</a:t>
              </a:r>
            </a:p>
            <a:p>
              <a:pPr algn="just">
                <a:lnSpc>
                  <a:spcPts val="5096"/>
                </a:lnSpc>
              </a:pPr>
            </a:p>
            <a:p>
              <a:pPr algn="just" marL="797356" indent="-398678" lvl="1">
                <a:lnSpc>
                  <a:spcPts val="5096"/>
                </a:lnSpc>
                <a:buFont typeface="Arial"/>
                <a:buChar char="•"/>
              </a:pPr>
              <a:r>
                <a:rPr lang="en-US" sz="3693" spc="361">
                  <a:solidFill>
                    <a:srgbClr val="05066D">
                      <a:alpha val="56863"/>
                    </a:srgbClr>
                  </a:solidFill>
                  <a:latin typeface="Montserrat"/>
                  <a:ea typeface="Montserrat"/>
                  <a:cs typeface="Montserrat"/>
                  <a:sym typeface="Montserrat"/>
                </a:rPr>
                <a:t>Pandas: https://pandas.pydata.org/docs/</a:t>
              </a:r>
            </a:p>
            <a:p>
              <a:pPr algn="just">
                <a:lnSpc>
                  <a:spcPts val="5096"/>
                </a:lnSpc>
              </a:pPr>
            </a:p>
            <a:p>
              <a:pPr algn="just" marL="797356" indent="-398678" lvl="1">
                <a:lnSpc>
                  <a:spcPts val="5096"/>
                </a:lnSpc>
                <a:buFont typeface="Arial"/>
                <a:buChar char="•"/>
              </a:pPr>
              <a:r>
                <a:rPr lang="en-US" sz="3693" spc="361">
                  <a:solidFill>
                    <a:srgbClr val="05066D">
                      <a:alpha val="56863"/>
                    </a:srgbClr>
                  </a:solidFill>
                  <a:latin typeface="Montserrat"/>
                  <a:ea typeface="Montserrat"/>
                  <a:cs typeface="Montserrat"/>
                  <a:sym typeface="Montserrat"/>
                </a:rPr>
                <a:t>Matplotlib: https://matplotlib.org/stable/index.html</a:t>
              </a:r>
            </a:p>
            <a:p>
              <a:pPr algn="just">
                <a:lnSpc>
                  <a:spcPts val="5096"/>
                </a:lnSpc>
              </a:pPr>
            </a:p>
            <a:p>
              <a:pPr algn="just" marL="797356" indent="-398678" lvl="1">
                <a:lnSpc>
                  <a:spcPts val="5096"/>
                </a:lnSpc>
                <a:buFont typeface="Arial"/>
                <a:buChar char="•"/>
              </a:pPr>
              <a:r>
                <a:rPr lang="en-US" sz="3693" spc="361">
                  <a:solidFill>
                    <a:srgbClr val="05066D">
                      <a:alpha val="56863"/>
                    </a:srgbClr>
                  </a:solidFill>
                  <a:latin typeface="Montserrat"/>
                  <a:ea typeface="Montserrat"/>
                  <a:cs typeface="Montserrat"/>
                  <a:sym typeface="Montserrat"/>
                </a:rPr>
                <a:t>Seaborn: https://seaborn.pydata.org/</a:t>
              </a:r>
            </a:p>
            <a:p>
              <a:pPr algn="just">
                <a:lnSpc>
                  <a:spcPts val="5096"/>
                </a:lnSpc>
              </a:pPr>
              <a:r>
                <a:rPr lang="en-US" sz="3693" spc="361">
                  <a:solidFill>
                    <a:srgbClr val="05066D">
                      <a:alpha val="56863"/>
                    </a:srgbClr>
                  </a:solidFill>
                  <a:latin typeface="Montserrat"/>
                  <a:ea typeface="Montserrat"/>
                  <a:cs typeface="Montserrat"/>
                  <a:sym typeface="Montserrat"/>
                </a:rPr>
                <a:t> </a:t>
              </a:r>
            </a:p>
            <a:p>
              <a:pPr algn="just" marL="797356" indent="-398678" lvl="1">
                <a:lnSpc>
                  <a:spcPts val="5096"/>
                </a:lnSpc>
                <a:buFont typeface="Arial"/>
                <a:buChar char="•"/>
              </a:pPr>
              <a:r>
                <a:rPr lang="en-US" sz="3693" spc="361">
                  <a:solidFill>
                    <a:srgbClr val="05066D">
                      <a:alpha val="56863"/>
                    </a:srgbClr>
                  </a:solidFill>
                  <a:latin typeface="Montserrat"/>
                  <a:ea typeface="Montserrat"/>
                  <a:cs typeface="Montserrat"/>
                  <a:sym typeface="Montserrat"/>
                </a:rPr>
                <a:t>Scikit-learn: http://scikit-learn.org/</a:t>
              </a:r>
            </a:p>
            <a:p>
              <a:pPr algn="just">
                <a:lnSpc>
                  <a:spcPts val="5096"/>
                </a:lnSpc>
              </a:pPr>
            </a:p>
          </p:txBody>
        </p:sp>
      </p:grpSp>
      <p:sp>
        <p:nvSpPr>
          <p:cNvPr name="Freeform 5" id="5"/>
          <p:cNvSpPr/>
          <p:nvPr/>
        </p:nvSpPr>
        <p:spPr>
          <a:xfrm flipH="false" flipV="false" rot="0">
            <a:off x="16611916" y="0"/>
            <a:ext cx="1676084" cy="1540916"/>
          </a:xfrm>
          <a:custGeom>
            <a:avLst/>
            <a:gdLst/>
            <a:ahLst/>
            <a:cxnLst/>
            <a:rect r="r" b="b" t="t" l="l"/>
            <a:pathLst>
              <a:path h="1540916" w="1676084">
                <a:moveTo>
                  <a:pt x="0" y="0"/>
                </a:moveTo>
                <a:lnTo>
                  <a:pt x="1676084" y="0"/>
                </a:lnTo>
                <a:lnTo>
                  <a:pt x="1676084" y="1540916"/>
                </a:lnTo>
                <a:lnTo>
                  <a:pt x="0" y="1540916"/>
                </a:lnTo>
                <a:lnTo>
                  <a:pt x="0" y="0"/>
                </a:lnTo>
                <a:close/>
              </a:path>
            </a:pathLst>
          </a:custGeom>
          <a:blipFill>
            <a:blip r:embed="rId2"/>
            <a:stretch>
              <a:fillRect l="0" t="0" r="0" b="0"/>
            </a:stretch>
          </a:blipFill>
        </p:spPr>
      </p:sp>
      <p:sp>
        <p:nvSpPr>
          <p:cNvPr name="Freeform 6" id="6"/>
          <p:cNvSpPr/>
          <p:nvPr/>
        </p:nvSpPr>
        <p:spPr>
          <a:xfrm flipH="false" flipV="false" rot="0">
            <a:off x="0" y="0"/>
            <a:ext cx="2397527" cy="1349808"/>
          </a:xfrm>
          <a:custGeom>
            <a:avLst/>
            <a:gdLst/>
            <a:ahLst/>
            <a:cxnLst/>
            <a:rect r="r" b="b" t="t" l="l"/>
            <a:pathLst>
              <a:path h="1349808" w="2397527">
                <a:moveTo>
                  <a:pt x="0" y="0"/>
                </a:moveTo>
                <a:lnTo>
                  <a:pt x="2397527" y="0"/>
                </a:lnTo>
                <a:lnTo>
                  <a:pt x="2397527" y="1349808"/>
                </a:lnTo>
                <a:lnTo>
                  <a:pt x="0" y="1349808"/>
                </a:lnTo>
                <a:lnTo>
                  <a:pt x="0" y="0"/>
                </a:lnTo>
                <a:close/>
              </a:path>
            </a:pathLst>
          </a:custGeom>
          <a:blipFill>
            <a:blip r:embed="rId3"/>
            <a:stretch>
              <a:fillRect l="0" t="0" r="0" b="0"/>
            </a:stretch>
          </a:blipFill>
        </p:spPr>
      </p:sp>
      <p:sp>
        <p:nvSpPr>
          <p:cNvPr name="Freeform 7" id="7"/>
          <p:cNvSpPr/>
          <p:nvPr/>
        </p:nvSpPr>
        <p:spPr>
          <a:xfrm flipH="false" flipV="false" rot="0">
            <a:off x="128900" y="9258300"/>
            <a:ext cx="2139726" cy="864996"/>
          </a:xfrm>
          <a:custGeom>
            <a:avLst/>
            <a:gdLst/>
            <a:ahLst/>
            <a:cxnLst/>
            <a:rect r="r" b="b" t="t" l="l"/>
            <a:pathLst>
              <a:path h="864996" w="2139726">
                <a:moveTo>
                  <a:pt x="0" y="0"/>
                </a:moveTo>
                <a:lnTo>
                  <a:pt x="2139727" y="0"/>
                </a:lnTo>
                <a:lnTo>
                  <a:pt x="2139727" y="864996"/>
                </a:lnTo>
                <a:lnTo>
                  <a:pt x="0" y="864996"/>
                </a:lnTo>
                <a:lnTo>
                  <a:pt x="0" y="0"/>
                </a:lnTo>
                <a:close/>
              </a:path>
            </a:pathLst>
          </a:custGeom>
          <a:blipFill>
            <a:blip r:embed="rId4"/>
            <a:stretch>
              <a:fillRect l="0" t="0" r="0" b="0"/>
            </a:stretch>
          </a:blipFill>
        </p:spPr>
      </p:sp>
      <p:sp>
        <p:nvSpPr>
          <p:cNvPr name="TextBox 8" id="8"/>
          <p:cNvSpPr txBox="true"/>
          <p:nvPr/>
        </p:nvSpPr>
        <p:spPr>
          <a:xfrm rot="0">
            <a:off x="3830536" y="44403"/>
            <a:ext cx="9738141" cy="1052740"/>
          </a:xfrm>
          <a:prstGeom prst="rect">
            <a:avLst/>
          </a:prstGeom>
        </p:spPr>
        <p:txBody>
          <a:bodyPr anchor="t" rtlCol="false" tIns="0" lIns="0" bIns="0" rIns="0">
            <a:spAutoFit/>
          </a:bodyPr>
          <a:lstStyle/>
          <a:p>
            <a:pPr algn="ctr" marL="0" indent="0" lvl="0">
              <a:lnSpc>
                <a:spcPts val="8124"/>
              </a:lnSpc>
              <a:spcBef>
                <a:spcPct val="0"/>
              </a:spcBef>
            </a:pPr>
            <a:r>
              <a:rPr lang="en-US" b="true" sz="5803">
                <a:solidFill>
                  <a:srgbClr val="05066D"/>
                </a:solidFill>
                <a:latin typeface="Poppins Bold"/>
                <a:ea typeface="Poppins Bold"/>
                <a:cs typeface="Poppins Bold"/>
                <a:sym typeface="Poppins Bold"/>
              </a:rPr>
              <a:t>REFERENCES</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B0C5FF"/>
        </a:solidFill>
      </p:bgPr>
    </p:bg>
    <p:spTree>
      <p:nvGrpSpPr>
        <p:cNvPr id="1" name=""/>
        <p:cNvGrpSpPr/>
        <p:nvPr/>
      </p:nvGrpSpPr>
      <p:grpSpPr>
        <a:xfrm>
          <a:off x="0" y="0"/>
          <a:ext cx="0" cy="0"/>
          <a:chOff x="0" y="0"/>
          <a:chExt cx="0" cy="0"/>
        </a:xfrm>
      </p:grpSpPr>
      <p:sp>
        <p:nvSpPr>
          <p:cNvPr name="Freeform 2" id="2"/>
          <p:cNvSpPr/>
          <p:nvPr/>
        </p:nvSpPr>
        <p:spPr>
          <a:xfrm flipH="false" flipV="false" rot="0">
            <a:off x="11112261" y="623148"/>
            <a:ext cx="6985284" cy="9663852"/>
          </a:xfrm>
          <a:custGeom>
            <a:avLst/>
            <a:gdLst/>
            <a:ahLst/>
            <a:cxnLst/>
            <a:rect r="r" b="b" t="t" l="l"/>
            <a:pathLst>
              <a:path h="9663852" w="6985284">
                <a:moveTo>
                  <a:pt x="0" y="0"/>
                </a:moveTo>
                <a:lnTo>
                  <a:pt x="6985284" y="0"/>
                </a:lnTo>
                <a:lnTo>
                  <a:pt x="6985284" y="9663852"/>
                </a:lnTo>
                <a:lnTo>
                  <a:pt x="0" y="96638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530963">
            <a:off x="11376038" y="-2607617"/>
            <a:ext cx="3451536" cy="5215233"/>
          </a:xfrm>
          <a:custGeom>
            <a:avLst/>
            <a:gdLst/>
            <a:ahLst/>
            <a:cxnLst/>
            <a:rect r="r" b="b" t="t" l="l"/>
            <a:pathLst>
              <a:path h="5215233" w="3451536">
                <a:moveTo>
                  <a:pt x="0" y="0"/>
                </a:moveTo>
                <a:lnTo>
                  <a:pt x="3451536" y="0"/>
                </a:lnTo>
                <a:lnTo>
                  <a:pt x="3451536" y="5215234"/>
                </a:lnTo>
                <a:lnTo>
                  <a:pt x="0" y="5215234"/>
                </a:lnTo>
                <a:lnTo>
                  <a:pt x="0" y="0"/>
                </a:lnTo>
                <a:close/>
              </a:path>
            </a:pathLst>
          </a:custGeom>
          <a:blipFill>
            <a:blip r:embed="rId4">
              <a:alphaModFix amt="43999"/>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631894">
            <a:off x="-470221" y="-1817182"/>
            <a:ext cx="3451536" cy="5215233"/>
          </a:xfrm>
          <a:custGeom>
            <a:avLst/>
            <a:gdLst/>
            <a:ahLst/>
            <a:cxnLst/>
            <a:rect r="r" b="b" t="t" l="l"/>
            <a:pathLst>
              <a:path h="5215233" w="3451536">
                <a:moveTo>
                  <a:pt x="0" y="0"/>
                </a:moveTo>
                <a:lnTo>
                  <a:pt x="3451536" y="0"/>
                </a:lnTo>
                <a:lnTo>
                  <a:pt x="3451536" y="5215234"/>
                </a:lnTo>
                <a:lnTo>
                  <a:pt x="0" y="5215234"/>
                </a:lnTo>
                <a:lnTo>
                  <a:pt x="0" y="0"/>
                </a:lnTo>
                <a:close/>
              </a:path>
            </a:pathLst>
          </a:custGeom>
          <a:blipFill>
            <a:blip r:embed="rId4">
              <a:alphaModFix amt="43999"/>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3562808">
            <a:off x="4218160" y="6469724"/>
            <a:ext cx="5052685" cy="7634551"/>
          </a:xfrm>
          <a:custGeom>
            <a:avLst/>
            <a:gdLst/>
            <a:ahLst/>
            <a:cxnLst/>
            <a:rect r="r" b="b" t="t" l="l"/>
            <a:pathLst>
              <a:path h="7634551" w="5052685">
                <a:moveTo>
                  <a:pt x="5052685" y="7634552"/>
                </a:moveTo>
                <a:lnTo>
                  <a:pt x="0" y="7634552"/>
                </a:lnTo>
                <a:lnTo>
                  <a:pt x="0" y="0"/>
                </a:lnTo>
                <a:lnTo>
                  <a:pt x="5052685" y="0"/>
                </a:lnTo>
                <a:lnTo>
                  <a:pt x="5052685" y="7634552"/>
                </a:lnTo>
                <a:close/>
              </a:path>
            </a:pathLst>
          </a:custGeom>
          <a:blipFill>
            <a:blip r:embed="rId4">
              <a:alphaModFix amt="43999"/>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757054" y="0"/>
            <a:ext cx="1530946" cy="1407482"/>
          </a:xfrm>
          <a:custGeom>
            <a:avLst/>
            <a:gdLst/>
            <a:ahLst/>
            <a:cxnLst/>
            <a:rect r="r" b="b" t="t" l="l"/>
            <a:pathLst>
              <a:path h="1407482" w="1530946">
                <a:moveTo>
                  <a:pt x="0" y="0"/>
                </a:moveTo>
                <a:lnTo>
                  <a:pt x="1530946" y="0"/>
                </a:lnTo>
                <a:lnTo>
                  <a:pt x="1530946" y="1407482"/>
                </a:lnTo>
                <a:lnTo>
                  <a:pt x="0" y="1407482"/>
                </a:lnTo>
                <a:lnTo>
                  <a:pt x="0" y="0"/>
                </a:lnTo>
                <a:close/>
              </a:path>
            </a:pathLst>
          </a:custGeom>
          <a:blipFill>
            <a:blip r:embed="rId6"/>
            <a:stretch>
              <a:fillRect l="0" t="0" r="0" b="0"/>
            </a:stretch>
          </a:blipFill>
        </p:spPr>
      </p:sp>
      <p:sp>
        <p:nvSpPr>
          <p:cNvPr name="Freeform 7" id="7"/>
          <p:cNvSpPr/>
          <p:nvPr/>
        </p:nvSpPr>
        <p:spPr>
          <a:xfrm flipH="false" flipV="false" rot="0">
            <a:off x="0" y="-58046"/>
            <a:ext cx="2419871" cy="1362387"/>
          </a:xfrm>
          <a:custGeom>
            <a:avLst/>
            <a:gdLst/>
            <a:ahLst/>
            <a:cxnLst/>
            <a:rect r="r" b="b" t="t" l="l"/>
            <a:pathLst>
              <a:path h="1362387" w="2419871">
                <a:moveTo>
                  <a:pt x="0" y="0"/>
                </a:moveTo>
                <a:lnTo>
                  <a:pt x="2419871" y="0"/>
                </a:lnTo>
                <a:lnTo>
                  <a:pt x="2419871" y="1362388"/>
                </a:lnTo>
                <a:lnTo>
                  <a:pt x="0" y="1362388"/>
                </a:lnTo>
                <a:lnTo>
                  <a:pt x="0" y="0"/>
                </a:lnTo>
                <a:close/>
              </a:path>
            </a:pathLst>
          </a:custGeom>
          <a:blipFill>
            <a:blip r:embed="rId7"/>
            <a:stretch>
              <a:fillRect l="0" t="0" r="0" b="0"/>
            </a:stretch>
          </a:blipFill>
        </p:spPr>
      </p:sp>
      <p:sp>
        <p:nvSpPr>
          <p:cNvPr name="TextBox 8" id="8"/>
          <p:cNvSpPr txBox="true"/>
          <p:nvPr/>
        </p:nvSpPr>
        <p:spPr>
          <a:xfrm rot="0">
            <a:off x="1028700" y="4035145"/>
            <a:ext cx="9579731" cy="1774189"/>
          </a:xfrm>
          <a:prstGeom prst="rect">
            <a:avLst/>
          </a:prstGeom>
        </p:spPr>
        <p:txBody>
          <a:bodyPr anchor="t" rtlCol="false" tIns="0" lIns="0" bIns="0" rIns="0">
            <a:spAutoFit/>
          </a:bodyPr>
          <a:lstStyle/>
          <a:p>
            <a:pPr algn="l">
              <a:lnSpc>
                <a:spcPts val="14560"/>
              </a:lnSpc>
              <a:spcBef>
                <a:spcPct val="0"/>
              </a:spcBef>
            </a:pPr>
            <a:r>
              <a:rPr lang="en-US" b="true" sz="10400">
                <a:solidFill>
                  <a:srgbClr val="1F2B5B"/>
                </a:solidFill>
                <a:latin typeface="Montserrat Bold"/>
                <a:ea typeface="Montserrat Bold"/>
                <a:cs typeface="Montserrat Bold"/>
                <a:sym typeface="Montserrat Bold"/>
              </a:rPr>
              <a:t>THANK YOU.</a:t>
            </a:r>
          </a:p>
        </p:txBody>
      </p:sp>
      <p:sp>
        <p:nvSpPr>
          <p:cNvPr name="Freeform 9" id="9"/>
          <p:cNvSpPr/>
          <p:nvPr/>
        </p:nvSpPr>
        <p:spPr>
          <a:xfrm flipH="false" flipV="false" rot="0">
            <a:off x="140072" y="9258300"/>
            <a:ext cx="2139726" cy="864996"/>
          </a:xfrm>
          <a:custGeom>
            <a:avLst/>
            <a:gdLst/>
            <a:ahLst/>
            <a:cxnLst/>
            <a:rect r="r" b="b" t="t" l="l"/>
            <a:pathLst>
              <a:path h="864996" w="2139726">
                <a:moveTo>
                  <a:pt x="0" y="0"/>
                </a:moveTo>
                <a:lnTo>
                  <a:pt x="2139727" y="0"/>
                </a:lnTo>
                <a:lnTo>
                  <a:pt x="2139727" y="864996"/>
                </a:lnTo>
                <a:lnTo>
                  <a:pt x="0" y="864996"/>
                </a:lnTo>
                <a:lnTo>
                  <a:pt x="0" y="0"/>
                </a:lnTo>
                <a:close/>
              </a:path>
            </a:pathLst>
          </a:custGeom>
          <a:blipFill>
            <a:blip r:embed="rId8"/>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BFAF8"/>
        </a:solidFill>
      </p:bgPr>
    </p:bg>
    <p:spTree>
      <p:nvGrpSpPr>
        <p:cNvPr id="1" name=""/>
        <p:cNvGrpSpPr/>
        <p:nvPr/>
      </p:nvGrpSpPr>
      <p:grpSpPr>
        <a:xfrm>
          <a:off x="0" y="0"/>
          <a:ext cx="0" cy="0"/>
          <a:chOff x="0" y="0"/>
          <a:chExt cx="0" cy="0"/>
        </a:xfrm>
      </p:grpSpPr>
      <p:sp>
        <p:nvSpPr>
          <p:cNvPr name="Freeform 2" id="2"/>
          <p:cNvSpPr/>
          <p:nvPr/>
        </p:nvSpPr>
        <p:spPr>
          <a:xfrm flipH="true" flipV="true" rot="1704061">
            <a:off x="14149216" y="5487514"/>
            <a:ext cx="4991149" cy="7541571"/>
          </a:xfrm>
          <a:custGeom>
            <a:avLst/>
            <a:gdLst/>
            <a:ahLst/>
            <a:cxnLst/>
            <a:rect r="r" b="b" t="t" l="l"/>
            <a:pathLst>
              <a:path h="7541571" w="4991149">
                <a:moveTo>
                  <a:pt x="4991148" y="7541572"/>
                </a:moveTo>
                <a:lnTo>
                  <a:pt x="0" y="7541572"/>
                </a:lnTo>
                <a:lnTo>
                  <a:pt x="0" y="0"/>
                </a:lnTo>
                <a:lnTo>
                  <a:pt x="4991148" y="0"/>
                </a:lnTo>
                <a:lnTo>
                  <a:pt x="4991148" y="7541572"/>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07503" y="0"/>
            <a:ext cx="7956059" cy="1868396"/>
            <a:chOff x="0" y="0"/>
            <a:chExt cx="1268996" cy="298010"/>
          </a:xfrm>
        </p:grpSpPr>
        <p:sp>
          <p:nvSpPr>
            <p:cNvPr name="Freeform 4" id="4"/>
            <p:cNvSpPr/>
            <p:nvPr/>
          </p:nvSpPr>
          <p:spPr>
            <a:xfrm flipH="false" flipV="false" rot="0">
              <a:off x="0" y="0"/>
              <a:ext cx="1268996" cy="298010"/>
            </a:xfrm>
            <a:custGeom>
              <a:avLst/>
              <a:gdLst/>
              <a:ahLst/>
              <a:cxnLst/>
              <a:rect r="r" b="b" t="t" l="l"/>
              <a:pathLst>
                <a:path h="298010" w="1268996">
                  <a:moveTo>
                    <a:pt x="97308" y="0"/>
                  </a:moveTo>
                  <a:lnTo>
                    <a:pt x="1171687" y="0"/>
                  </a:lnTo>
                  <a:cubicBezTo>
                    <a:pt x="1197495" y="0"/>
                    <a:pt x="1222246" y="10252"/>
                    <a:pt x="1240495" y="28501"/>
                  </a:cubicBezTo>
                  <a:cubicBezTo>
                    <a:pt x="1258744" y="46750"/>
                    <a:pt x="1268996" y="71501"/>
                    <a:pt x="1268996" y="97308"/>
                  </a:cubicBezTo>
                  <a:lnTo>
                    <a:pt x="1268996" y="200702"/>
                  </a:lnTo>
                  <a:cubicBezTo>
                    <a:pt x="1268996" y="254444"/>
                    <a:pt x="1225429" y="298010"/>
                    <a:pt x="1171687" y="298010"/>
                  </a:cubicBezTo>
                  <a:lnTo>
                    <a:pt x="97308" y="298010"/>
                  </a:lnTo>
                  <a:cubicBezTo>
                    <a:pt x="43566" y="298010"/>
                    <a:pt x="0" y="254444"/>
                    <a:pt x="0" y="200702"/>
                  </a:cubicBezTo>
                  <a:lnTo>
                    <a:pt x="0" y="97308"/>
                  </a:lnTo>
                  <a:cubicBezTo>
                    <a:pt x="0" y="43566"/>
                    <a:pt x="43566" y="0"/>
                    <a:pt x="97308" y="0"/>
                  </a:cubicBezTo>
                  <a:close/>
                </a:path>
              </a:pathLst>
            </a:custGeom>
            <a:solidFill>
              <a:srgbClr val="E4EEFF"/>
            </a:solidFill>
            <a:ln cap="rnd">
              <a:noFill/>
              <a:prstDash val="solid"/>
              <a:round/>
            </a:ln>
          </p:spPr>
        </p:sp>
        <p:sp>
          <p:nvSpPr>
            <p:cNvPr name="TextBox 5" id="5"/>
            <p:cNvSpPr txBox="true"/>
            <p:nvPr/>
          </p:nvSpPr>
          <p:spPr>
            <a:xfrm>
              <a:off x="0" y="-161925"/>
              <a:ext cx="1268996" cy="459935"/>
            </a:xfrm>
            <a:prstGeom prst="rect">
              <a:avLst/>
            </a:prstGeom>
          </p:spPr>
          <p:txBody>
            <a:bodyPr anchor="ctr" rtlCol="false" tIns="50800" lIns="50800" bIns="50800" rIns="50800"/>
            <a:lstStyle/>
            <a:p>
              <a:pPr algn="ctr" marL="0" indent="0" lvl="0">
                <a:lnSpc>
                  <a:spcPts val="7704"/>
                </a:lnSpc>
                <a:spcBef>
                  <a:spcPct val="0"/>
                </a:spcBef>
              </a:pPr>
              <a:r>
                <a:rPr lang="en-US" b="true" sz="5503" strike="noStrike" u="none">
                  <a:solidFill>
                    <a:srgbClr val="05066D"/>
                  </a:solidFill>
                  <a:latin typeface="Poppins Bold"/>
                  <a:ea typeface="Poppins Bold"/>
                  <a:cs typeface="Poppins Bold"/>
                  <a:sym typeface="Poppins Bold"/>
                </a:rPr>
                <a:t>INTRODUCTION</a:t>
              </a:r>
            </a:p>
          </p:txBody>
        </p:sp>
      </p:grpSp>
      <p:sp>
        <p:nvSpPr>
          <p:cNvPr name="Freeform 6" id="6"/>
          <p:cNvSpPr/>
          <p:nvPr/>
        </p:nvSpPr>
        <p:spPr>
          <a:xfrm flipH="false" flipV="false" rot="0">
            <a:off x="13892037" y="389967"/>
            <a:ext cx="4314995" cy="4753533"/>
          </a:xfrm>
          <a:custGeom>
            <a:avLst/>
            <a:gdLst/>
            <a:ahLst/>
            <a:cxnLst/>
            <a:rect r="r" b="b" t="t" l="l"/>
            <a:pathLst>
              <a:path h="4753533" w="4314995">
                <a:moveTo>
                  <a:pt x="0" y="0"/>
                </a:moveTo>
                <a:lnTo>
                  <a:pt x="4314995" y="0"/>
                </a:lnTo>
                <a:lnTo>
                  <a:pt x="4314995" y="4753533"/>
                </a:lnTo>
                <a:lnTo>
                  <a:pt x="0" y="47535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405076" y="2054331"/>
            <a:ext cx="13486961" cy="7773035"/>
          </a:xfrm>
          <a:prstGeom prst="rect">
            <a:avLst/>
          </a:prstGeom>
        </p:spPr>
        <p:txBody>
          <a:bodyPr anchor="t" rtlCol="false" tIns="0" lIns="0" bIns="0" rIns="0">
            <a:spAutoFit/>
          </a:bodyPr>
          <a:lstStyle/>
          <a:p>
            <a:pPr algn="just">
              <a:lnSpc>
                <a:spcPts val="3640"/>
              </a:lnSpc>
            </a:pPr>
            <a:r>
              <a:rPr lang="en-US" sz="2600" spc="254">
                <a:solidFill>
                  <a:srgbClr val="05066D"/>
                </a:solidFill>
                <a:latin typeface="Poppins"/>
                <a:ea typeface="Poppins"/>
                <a:cs typeface="Poppins"/>
                <a:sym typeface="Poppins"/>
              </a:rPr>
              <a:t>Oral cancer is often detected late, leading to high mortality and treatment cost. Traditional diagnosis depends on manual clinical exams, which are slow and can miss early signs. There is a need for a fast, accurate, automated way to predict cancer stage using patient data.</a:t>
            </a:r>
          </a:p>
          <a:p>
            <a:pPr algn="just">
              <a:lnSpc>
                <a:spcPts val="3640"/>
              </a:lnSpc>
            </a:pPr>
          </a:p>
          <a:p>
            <a:pPr algn="just">
              <a:lnSpc>
                <a:spcPts val="3640"/>
              </a:lnSpc>
            </a:pPr>
            <a:r>
              <a:rPr lang="en-US" sz="2600" spc="254">
                <a:solidFill>
                  <a:srgbClr val="05066D"/>
                </a:solidFill>
                <a:latin typeface="Poppins"/>
                <a:ea typeface="Poppins"/>
                <a:cs typeface="Poppins"/>
                <a:sym typeface="Poppins"/>
              </a:rPr>
              <a:t>We built a machine-learning system that predicts oral cancer stage using clinical and patient features. The workflow includes data preprocessing, feature selection, training 6 ML models, tuning hyperparameters, and building a final Voting Classifier. The model is deployment-ready with API integration for real-time predictions.</a:t>
            </a:r>
          </a:p>
          <a:p>
            <a:pPr algn="just">
              <a:lnSpc>
                <a:spcPts val="3640"/>
              </a:lnSpc>
            </a:pPr>
          </a:p>
          <a:p>
            <a:pPr algn="just">
              <a:lnSpc>
                <a:spcPts val="3640"/>
              </a:lnSpc>
            </a:pPr>
            <a:r>
              <a:rPr lang="en-US" sz="2600" spc="254">
                <a:solidFill>
                  <a:srgbClr val="05066D"/>
                </a:solidFill>
                <a:latin typeface="Poppins"/>
                <a:ea typeface="Poppins"/>
                <a:cs typeface="Poppins"/>
                <a:sym typeface="Poppins"/>
              </a:rPr>
              <a:t>Our system provides accurate and explainable predictions, improves early detection, and supports doctors with data-driven insights. It uses multiple optimized models, handles class imbalance effectively, and offers a robust ensemble model ready for clinical deployment.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B0C5FF"/>
        </a:solidFill>
      </p:bgPr>
    </p:bg>
    <p:spTree>
      <p:nvGrpSpPr>
        <p:cNvPr id="1" name=""/>
        <p:cNvGrpSpPr/>
        <p:nvPr/>
      </p:nvGrpSpPr>
      <p:grpSpPr>
        <a:xfrm>
          <a:off x="0" y="0"/>
          <a:ext cx="0" cy="0"/>
          <a:chOff x="0" y="0"/>
          <a:chExt cx="0" cy="0"/>
        </a:xfrm>
      </p:grpSpPr>
      <p:sp>
        <p:nvSpPr>
          <p:cNvPr name="Freeform 2" id="2"/>
          <p:cNvSpPr/>
          <p:nvPr/>
        </p:nvSpPr>
        <p:spPr>
          <a:xfrm flipH="false" flipV="false" rot="0">
            <a:off x="11302716" y="623148"/>
            <a:ext cx="6985284" cy="9663852"/>
          </a:xfrm>
          <a:custGeom>
            <a:avLst/>
            <a:gdLst/>
            <a:ahLst/>
            <a:cxnLst/>
            <a:rect r="r" b="b" t="t" l="l"/>
            <a:pathLst>
              <a:path h="9663852" w="6985284">
                <a:moveTo>
                  <a:pt x="0" y="0"/>
                </a:moveTo>
                <a:lnTo>
                  <a:pt x="6985284" y="0"/>
                </a:lnTo>
                <a:lnTo>
                  <a:pt x="6985284" y="9663852"/>
                </a:lnTo>
                <a:lnTo>
                  <a:pt x="0" y="96638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949330" y="623148"/>
            <a:ext cx="7956059" cy="1868396"/>
            <a:chOff x="0" y="0"/>
            <a:chExt cx="1268996" cy="298010"/>
          </a:xfrm>
        </p:grpSpPr>
        <p:sp>
          <p:nvSpPr>
            <p:cNvPr name="Freeform 4" id="4"/>
            <p:cNvSpPr/>
            <p:nvPr/>
          </p:nvSpPr>
          <p:spPr>
            <a:xfrm flipH="false" flipV="false" rot="0">
              <a:off x="0" y="0"/>
              <a:ext cx="1268996" cy="298010"/>
            </a:xfrm>
            <a:custGeom>
              <a:avLst/>
              <a:gdLst/>
              <a:ahLst/>
              <a:cxnLst/>
              <a:rect r="r" b="b" t="t" l="l"/>
              <a:pathLst>
                <a:path h="298010" w="1268996">
                  <a:moveTo>
                    <a:pt x="97308" y="0"/>
                  </a:moveTo>
                  <a:lnTo>
                    <a:pt x="1171687" y="0"/>
                  </a:lnTo>
                  <a:cubicBezTo>
                    <a:pt x="1197495" y="0"/>
                    <a:pt x="1222246" y="10252"/>
                    <a:pt x="1240495" y="28501"/>
                  </a:cubicBezTo>
                  <a:cubicBezTo>
                    <a:pt x="1258744" y="46750"/>
                    <a:pt x="1268996" y="71501"/>
                    <a:pt x="1268996" y="97308"/>
                  </a:cubicBezTo>
                  <a:lnTo>
                    <a:pt x="1268996" y="200702"/>
                  </a:lnTo>
                  <a:cubicBezTo>
                    <a:pt x="1268996" y="254444"/>
                    <a:pt x="1225429" y="298010"/>
                    <a:pt x="1171687" y="298010"/>
                  </a:cubicBezTo>
                  <a:lnTo>
                    <a:pt x="97308" y="298010"/>
                  </a:lnTo>
                  <a:cubicBezTo>
                    <a:pt x="43566" y="298010"/>
                    <a:pt x="0" y="254444"/>
                    <a:pt x="0" y="200702"/>
                  </a:cubicBezTo>
                  <a:lnTo>
                    <a:pt x="0" y="97308"/>
                  </a:lnTo>
                  <a:cubicBezTo>
                    <a:pt x="0" y="43566"/>
                    <a:pt x="43566" y="0"/>
                    <a:pt x="97308" y="0"/>
                  </a:cubicBezTo>
                  <a:close/>
                </a:path>
              </a:pathLst>
            </a:custGeom>
            <a:solidFill>
              <a:srgbClr val="FFFFFF"/>
            </a:solidFill>
            <a:ln cap="rnd">
              <a:noFill/>
              <a:prstDash val="solid"/>
              <a:round/>
            </a:ln>
          </p:spPr>
        </p:sp>
        <p:sp>
          <p:nvSpPr>
            <p:cNvPr name="TextBox 5" id="5"/>
            <p:cNvSpPr txBox="true"/>
            <p:nvPr/>
          </p:nvSpPr>
          <p:spPr>
            <a:xfrm>
              <a:off x="0" y="-209550"/>
              <a:ext cx="1268996" cy="507560"/>
            </a:xfrm>
            <a:prstGeom prst="rect">
              <a:avLst/>
            </a:prstGeom>
          </p:spPr>
          <p:txBody>
            <a:bodyPr anchor="ctr" rtlCol="false" tIns="50800" lIns="50800" bIns="50800" rIns="50800"/>
            <a:lstStyle/>
            <a:p>
              <a:pPr algn="ctr" marL="0" indent="0" lvl="0">
                <a:lnSpc>
                  <a:spcPts val="10217"/>
                </a:lnSpc>
                <a:spcBef>
                  <a:spcPct val="0"/>
                </a:spcBef>
              </a:pPr>
            </a:p>
          </p:txBody>
        </p:sp>
      </p:grpSp>
      <p:sp>
        <p:nvSpPr>
          <p:cNvPr name="TextBox 6" id="6"/>
          <p:cNvSpPr txBox="true"/>
          <p:nvPr/>
        </p:nvSpPr>
        <p:spPr>
          <a:xfrm rot="0">
            <a:off x="1028700" y="3548804"/>
            <a:ext cx="11438711" cy="3622039"/>
          </a:xfrm>
          <a:prstGeom prst="rect">
            <a:avLst/>
          </a:prstGeom>
        </p:spPr>
        <p:txBody>
          <a:bodyPr anchor="t" rtlCol="false" tIns="0" lIns="0" bIns="0" rIns="0">
            <a:spAutoFit/>
          </a:bodyPr>
          <a:lstStyle/>
          <a:p>
            <a:pPr algn="l">
              <a:lnSpc>
                <a:spcPts val="14560"/>
              </a:lnSpc>
            </a:pPr>
            <a:r>
              <a:rPr lang="en-US" sz="10400" b="true">
                <a:solidFill>
                  <a:srgbClr val="1F2B5B"/>
                </a:solidFill>
                <a:latin typeface="Montserrat Bold"/>
                <a:ea typeface="Montserrat Bold"/>
                <a:cs typeface="Montserrat Bold"/>
                <a:sym typeface="Montserrat Bold"/>
              </a:rPr>
              <a:t>PROBLEM</a:t>
            </a:r>
          </a:p>
          <a:p>
            <a:pPr algn="l">
              <a:lnSpc>
                <a:spcPts val="14560"/>
              </a:lnSpc>
              <a:spcBef>
                <a:spcPct val="0"/>
              </a:spcBef>
            </a:pPr>
            <a:r>
              <a:rPr lang="en-US" b="true" sz="10400">
                <a:solidFill>
                  <a:srgbClr val="1F2B5B"/>
                </a:solidFill>
                <a:latin typeface="Montserrat Bold"/>
                <a:ea typeface="Montserrat Bold"/>
                <a:cs typeface="Montserrat Bold"/>
                <a:sym typeface="Montserrat Bold"/>
              </a:rPr>
              <a:t>STATEMENT</a:t>
            </a:r>
          </a:p>
        </p:txBody>
      </p:sp>
      <p:sp>
        <p:nvSpPr>
          <p:cNvPr name="TextBox 7" id="7"/>
          <p:cNvSpPr txBox="true"/>
          <p:nvPr/>
        </p:nvSpPr>
        <p:spPr>
          <a:xfrm rot="0">
            <a:off x="2942654" y="655651"/>
            <a:ext cx="1769061" cy="1631941"/>
          </a:xfrm>
          <a:prstGeom prst="rect">
            <a:avLst/>
          </a:prstGeom>
        </p:spPr>
        <p:txBody>
          <a:bodyPr anchor="t" rtlCol="false" tIns="0" lIns="0" bIns="0" rIns="0">
            <a:spAutoFit/>
          </a:bodyPr>
          <a:lstStyle/>
          <a:p>
            <a:pPr algn="just">
              <a:lnSpc>
                <a:spcPts val="13475"/>
              </a:lnSpc>
              <a:spcBef>
                <a:spcPct val="0"/>
              </a:spcBef>
            </a:pPr>
            <a:r>
              <a:rPr lang="en-US" b="true" sz="9625">
                <a:solidFill>
                  <a:srgbClr val="337096"/>
                </a:solidFill>
                <a:latin typeface="Montserrat Bold"/>
                <a:ea typeface="Montserrat Bold"/>
                <a:cs typeface="Montserrat Bold"/>
                <a:sym typeface="Montserrat Bold"/>
              </a:rPr>
              <a:t>02</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BFAF8"/>
        </a:solidFill>
      </p:bgPr>
    </p:bg>
    <p:spTree>
      <p:nvGrpSpPr>
        <p:cNvPr id="1" name=""/>
        <p:cNvGrpSpPr/>
        <p:nvPr/>
      </p:nvGrpSpPr>
      <p:grpSpPr>
        <a:xfrm>
          <a:off x="0" y="0"/>
          <a:ext cx="0" cy="0"/>
          <a:chOff x="0" y="0"/>
          <a:chExt cx="0" cy="0"/>
        </a:xfrm>
      </p:grpSpPr>
      <p:sp>
        <p:nvSpPr>
          <p:cNvPr name="Freeform 2" id="2"/>
          <p:cNvSpPr/>
          <p:nvPr/>
        </p:nvSpPr>
        <p:spPr>
          <a:xfrm flipH="true" flipV="true" rot="-5400000">
            <a:off x="15373487" y="-2468285"/>
            <a:ext cx="3771627" cy="5698887"/>
          </a:xfrm>
          <a:custGeom>
            <a:avLst/>
            <a:gdLst/>
            <a:ahLst/>
            <a:cxnLst/>
            <a:rect r="r" b="b" t="t" l="l"/>
            <a:pathLst>
              <a:path h="5698887" w="3771627">
                <a:moveTo>
                  <a:pt x="3771626" y="5698887"/>
                </a:moveTo>
                <a:lnTo>
                  <a:pt x="0" y="5698887"/>
                </a:lnTo>
                <a:lnTo>
                  <a:pt x="0" y="0"/>
                </a:lnTo>
                <a:lnTo>
                  <a:pt x="3771626" y="0"/>
                </a:lnTo>
                <a:lnTo>
                  <a:pt x="3771626" y="5698887"/>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07503" y="0"/>
            <a:ext cx="8667597" cy="1934626"/>
            <a:chOff x="0" y="0"/>
            <a:chExt cx="1382487" cy="308574"/>
          </a:xfrm>
        </p:grpSpPr>
        <p:sp>
          <p:nvSpPr>
            <p:cNvPr name="Freeform 4" id="4"/>
            <p:cNvSpPr/>
            <p:nvPr/>
          </p:nvSpPr>
          <p:spPr>
            <a:xfrm flipH="false" flipV="false" rot="0">
              <a:off x="0" y="0"/>
              <a:ext cx="1382487" cy="308574"/>
            </a:xfrm>
            <a:custGeom>
              <a:avLst/>
              <a:gdLst/>
              <a:ahLst/>
              <a:cxnLst/>
              <a:rect r="r" b="b" t="t" l="l"/>
              <a:pathLst>
                <a:path h="308574" w="1382487">
                  <a:moveTo>
                    <a:pt x="89320" y="0"/>
                  </a:moveTo>
                  <a:lnTo>
                    <a:pt x="1293166" y="0"/>
                  </a:lnTo>
                  <a:cubicBezTo>
                    <a:pt x="1316855" y="0"/>
                    <a:pt x="1339574" y="9411"/>
                    <a:pt x="1356325" y="26161"/>
                  </a:cubicBezTo>
                  <a:cubicBezTo>
                    <a:pt x="1373076" y="42912"/>
                    <a:pt x="1382487" y="65631"/>
                    <a:pt x="1382487" y="89320"/>
                  </a:cubicBezTo>
                  <a:lnTo>
                    <a:pt x="1382487" y="219254"/>
                  </a:lnTo>
                  <a:cubicBezTo>
                    <a:pt x="1382487" y="242943"/>
                    <a:pt x="1373076" y="265662"/>
                    <a:pt x="1356325" y="282413"/>
                  </a:cubicBezTo>
                  <a:cubicBezTo>
                    <a:pt x="1339574" y="299163"/>
                    <a:pt x="1316855" y="308574"/>
                    <a:pt x="1293166" y="308574"/>
                  </a:cubicBezTo>
                  <a:lnTo>
                    <a:pt x="89320" y="308574"/>
                  </a:lnTo>
                  <a:cubicBezTo>
                    <a:pt x="65631" y="308574"/>
                    <a:pt x="42912" y="299163"/>
                    <a:pt x="26161" y="282413"/>
                  </a:cubicBezTo>
                  <a:cubicBezTo>
                    <a:pt x="9411" y="265662"/>
                    <a:pt x="0" y="242943"/>
                    <a:pt x="0" y="219254"/>
                  </a:cubicBezTo>
                  <a:lnTo>
                    <a:pt x="0" y="89320"/>
                  </a:lnTo>
                  <a:cubicBezTo>
                    <a:pt x="0" y="65631"/>
                    <a:pt x="9411" y="42912"/>
                    <a:pt x="26161" y="26161"/>
                  </a:cubicBezTo>
                  <a:cubicBezTo>
                    <a:pt x="42912" y="9411"/>
                    <a:pt x="65631" y="0"/>
                    <a:pt x="89320" y="0"/>
                  </a:cubicBezTo>
                  <a:close/>
                </a:path>
              </a:pathLst>
            </a:custGeom>
            <a:solidFill>
              <a:srgbClr val="E4EEFF"/>
            </a:solidFill>
            <a:ln cap="rnd">
              <a:noFill/>
              <a:prstDash val="solid"/>
              <a:round/>
            </a:ln>
          </p:spPr>
        </p:sp>
        <p:sp>
          <p:nvSpPr>
            <p:cNvPr name="TextBox 5" id="5"/>
            <p:cNvSpPr txBox="true"/>
            <p:nvPr/>
          </p:nvSpPr>
          <p:spPr>
            <a:xfrm>
              <a:off x="0" y="-161925"/>
              <a:ext cx="1382487" cy="470499"/>
            </a:xfrm>
            <a:prstGeom prst="rect">
              <a:avLst/>
            </a:prstGeom>
          </p:spPr>
          <p:txBody>
            <a:bodyPr anchor="ctr" rtlCol="false" tIns="50800" lIns="50800" bIns="50800" rIns="50800"/>
            <a:lstStyle/>
            <a:p>
              <a:pPr algn="ctr" marL="0" indent="0" lvl="0">
                <a:lnSpc>
                  <a:spcPts val="7704"/>
                </a:lnSpc>
                <a:spcBef>
                  <a:spcPct val="0"/>
                </a:spcBef>
              </a:pPr>
              <a:r>
                <a:rPr lang="en-US" b="true" sz="5503" strike="noStrike" u="none">
                  <a:solidFill>
                    <a:srgbClr val="05066D"/>
                  </a:solidFill>
                  <a:latin typeface="Poppins Bold"/>
                  <a:ea typeface="Poppins Bold"/>
                  <a:cs typeface="Poppins Bold"/>
                  <a:sym typeface="Poppins Bold"/>
                </a:rPr>
                <a:t>      PROBLEM STATEMENT</a:t>
              </a:r>
            </a:p>
          </p:txBody>
        </p:sp>
      </p:grpSp>
      <p:sp>
        <p:nvSpPr>
          <p:cNvPr name="Freeform 6" id="6"/>
          <p:cNvSpPr/>
          <p:nvPr/>
        </p:nvSpPr>
        <p:spPr>
          <a:xfrm flipH="false" flipV="false" rot="0">
            <a:off x="7779200" y="967313"/>
            <a:ext cx="10699445" cy="9926707"/>
          </a:xfrm>
          <a:custGeom>
            <a:avLst/>
            <a:gdLst/>
            <a:ahLst/>
            <a:cxnLst/>
            <a:rect r="r" b="b" t="t" l="l"/>
            <a:pathLst>
              <a:path h="9926707" w="10699445">
                <a:moveTo>
                  <a:pt x="0" y="0"/>
                </a:moveTo>
                <a:lnTo>
                  <a:pt x="10699445" y="0"/>
                </a:lnTo>
                <a:lnTo>
                  <a:pt x="10699445" y="9926707"/>
                </a:lnTo>
                <a:lnTo>
                  <a:pt x="0" y="9926707"/>
                </a:lnTo>
                <a:lnTo>
                  <a:pt x="0" y="0"/>
                </a:lnTo>
                <a:close/>
              </a:path>
            </a:pathLst>
          </a:custGeom>
          <a:blipFill>
            <a:blip r:embed="rId4"/>
            <a:stretch>
              <a:fillRect l="0" t="0" r="0" b="0"/>
            </a:stretch>
          </a:blipFill>
        </p:spPr>
      </p:sp>
      <p:sp>
        <p:nvSpPr>
          <p:cNvPr name="TextBox 7" id="7"/>
          <p:cNvSpPr txBox="true"/>
          <p:nvPr/>
        </p:nvSpPr>
        <p:spPr>
          <a:xfrm rot="0">
            <a:off x="411048" y="2200297"/>
            <a:ext cx="6189443" cy="7315835"/>
          </a:xfrm>
          <a:prstGeom prst="rect">
            <a:avLst/>
          </a:prstGeom>
        </p:spPr>
        <p:txBody>
          <a:bodyPr anchor="t" rtlCol="false" tIns="0" lIns="0" bIns="0" rIns="0">
            <a:spAutoFit/>
          </a:bodyPr>
          <a:lstStyle/>
          <a:p>
            <a:pPr algn="l">
              <a:lnSpc>
                <a:spcPts val="3640"/>
              </a:lnSpc>
            </a:pPr>
            <a:r>
              <a:rPr lang="en-US" sz="2600" spc="254">
                <a:solidFill>
                  <a:srgbClr val="05066D"/>
                </a:solidFill>
                <a:latin typeface="Poppins"/>
                <a:ea typeface="Poppins"/>
                <a:cs typeface="Poppins"/>
                <a:sym typeface="Poppins"/>
              </a:rPr>
              <a:t>Early detection of oral cancer is challenging because many high-risk</a:t>
            </a:r>
            <a:r>
              <a:rPr lang="en-US" sz="2600" spc="254">
                <a:solidFill>
                  <a:srgbClr val="05066D"/>
                </a:solidFill>
                <a:latin typeface="Poppins"/>
                <a:ea typeface="Poppins"/>
                <a:cs typeface="Poppins"/>
                <a:sym typeface="Poppins"/>
              </a:rPr>
              <a:t> individuals lack access to regular screenings, early symptoms often resemble harmless conditions leading to missed diagnoses, and frontline healthcare workers frequently lack specialized tools for quick assessment. These limitations highlight the need for an accessible, intelligent system that supports early recognition and empowers both individuals and clinicians to act promptly.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BFAF8"/>
        </a:solidFill>
      </p:bgPr>
    </p:bg>
    <p:spTree>
      <p:nvGrpSpPr>
        <p:cNvPr id="1" name=""/>
        <p:cNvGrpSpPr/>
        <p:nvPr/>
      </p:nvGrpSpPr>
      <p:grpSpPr>
        <a:xfrm>
          <a:off x="0" y="0"/>
          <a:ext cx="0" cy="0"/>
          <a:chOff x="0" y="0"/>
          <a:chExt cx="0" cy="0"/>
        </a:xfrm>
      </p:grpSpPr>
      <p:sp>
        <p:nvSpPr>
          <p:cNvPr name="Freeform 2" id="2"/>
          <p:cNvSpPr/>
          <p:nvPr/>
        </p:nvSpPr>
        <p:spPr>
          <a:xfrm flipH="true" flipV="true" rot="-5400000">
            <a:off x="15373487" y="-2468285"/>
            <a:ext cx="3771627" cy="5698887"/>
          </a:xfrm>
          <a:custGeom>
            <a:avLst/>
            <a:gdLst/>
            <a:ahLst/>
            <a:cxnLst/>
            <a:rect r="r" b="b" t="t" l="l"/>
            <a:pathLst>
              <a:path h="5698887" w="3771627">
                <a:moveTo>
                  <a:pt x="3771626" y="5698887"/>
                </a:moveTo>
                <a:lnTo>
                  <a:pt x="0" y="5698887"/>
                </a:lnTo>
                <a:lnTo>
                  <a:pt x="0" y="0"/>
                </a:lnTo>
                <a:lnTo>
                  <a:pt x="3771626" y="0"/>
                </a:lnTo>
                <a:lnTo>
                  <a:pt x="3771626" y="5698887"/>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07503" y="0"/>
            <a:ext cx="8667597" cy="1934626"/>
            <a:chOff x="0" y="0"/>
            <a:chExt cx="1382487" cy="308574"/>
          </a:xfrm>
        </p:grpSpPr>
        <p:sp>
          <p:nvSpPr>
            <p:cNvPr name="Freeform 4" id="4"/>
            <p:cNvSpPr/>
            <p:nvPr/>
          </p:nvSpPr>
          <p:spPr>
            <a:xfrm flipH="false" flipV="false" rot="0">
              <a:off x="0" y="0"/>
              <a:ext cx="1382487" cy="308574"/>
            </a:xfrm>
            <a:custGeom>
              <a:avLst/>
              <a:gdLst/>
              <a:ahLst/>
              <a:cxnLst/>
              <a:rect r="r" b="b" t="t" l="l"/>
              <a:pathLst>
                <a:path h="308574" w="1382487">
                  <a:moveTo>
                    <a:pt x="89320" y="0"/>
                  </a:moveTo>
                  <a:lnTo>
                    <a:pt x="1293166" y="0"/>
                  </a:lnTo>
                  <a:cubicBezTo>
                    <a:pt x="1316855" y="0"/>
                    <a:pt x="1339574" y="9411"/>
                    <a:pt x="1356325" y="26161"/>
                  </a:cubicBezTo>
                  <a:cubicBezTo>
                    <a:pt x="1373076" y="42912"/>
                    <a:pt x="1382487" y="65631"/>
                    <a:pt x="1382487" y="89320"/>
                  </a:cubicBezTo>
                  <a:lnTo>
                    <a:pt x="1382487" y="219254"/>
                  </a:lnTo>
                  <a:cubicBezTo>
                    <a:pt x="1382487" y="242943"/>
                    <a:pt x="1373076" y="265662"/>
                    <a:pt x="1356325" y="282413"/>
                  </a:cubicBezTo>
                  <a:cubicBezTo>
                    <a:pt x="1339574" y="299163"/>
                    <a:pt x="1316855" y="308574"/>
                    <a:pt x="1293166" y="308574"/>
                  </a:cubicBezTo>
                  <a:lnTo>
                    <a:pt x="89320" y="308574"/>
                  </a:lnTo>
                  <a:cubicBezTo>
                    <a:pt x="65631" y="308574"/>
                    <a:pt x="42912" y="299163"/>
                    <a:pt x="26161" y="282413"/>
                  </a:cubicBezTo>
                  <a:cubicBezTo>
                    <a:pt x="9411" y="265662"/>
                    <a:pt x="0" y="242943"/>
                    <a:pt x="0" y="219254"/>
                  </a:cubicBezTo>
                  <a:lnTo>
                    <a:pt x="0" y="89320"/>
                  </a:lnTo>
                  <a:cubicBezTo>
                    <a:pt x="0" y="65631"/>
                    <a:pt x="9411" y="42912"/>
                    <a:pt x="26161" y="26161"/>
                  </a:cubicBezTo>
                  <a:cubicBezTo>
                    <a:pt x="42912" y="9411"/>
                    <a:pt x="65631" y="0"/>
                    <a:pt x="89320" y="0"/>
                  </a:cubicBezTo>
                  <a:close/>
                </a:path>
              </a:pathLst>
            </a:custGeom>
            <a:solidFill>
              <a:srgbClr val="E4EEFF"/>
            </a:solidFill>
            <a:ln cap="rnd">
              <a:noFill/>
              <a:prstDash val="solid"/>
              <a:round/>
            </a:ln>
          </p:spPr>
        </p:sp>
        <p:sp>
          <p:nvSpPr>
            <p:cNvPr name="TextBox 5" id="5"/>
            <p:cNvSpPr txBox="true"/>
            <p:nvPr/>
          </p:nvSpPr>
          <p:spPr>
            <a:xfrm>
              <a:off x="0" y="-161925"/>
              <a:ext cx="1382487" cy="470499"/>
            </a:xfrm>
            <a:prstGeom prst="rect">
              <a:avLst/>
            </a:prstGeom>
          </p:spPr>
          <p:txBody>
            <a:bodyPr anchor="ctr" rtlCol="false" tIns="50800" lIns="50800" bIns="50800" rIns="50800"/>
            <a:lstStyle/>
            <a:p>
              <a:pPr algn="ctr" marL="0" indent="0" lvl="0">
                <a:lnSpc>
                  <a:spcPts val="7704"/>
                </a:lnSpc>
                <a:spcBef>
                  <a:spcPct val="0"/>
                </a:spcBef>
              </a:pPr>
              <a:r>
                <a:rPr lang="en-US" b="true" sz="5503" strike="noStrike" u="none">
                  <a:solidFill>
                    <a:srgbClr val="05066D"/>
                  </a:solidFill>
                  <a:latin typeface="Poppins Bold"/>
                  <a:ea typeface="Poppins Bold"/>
                  <a:cs typeface="Poppins Bold"/>
                  <a:sym typeface="Poppins Bold"/>
                </a:rPr>
                <a:t>      PROBLEM STATEMENT</a:t>
              </a:r>
            </a:p>
          </p:txBody>
        </p:sp>
      </p:grpSp>
      <p:sp>
        <p:nvSpPr>
          <p:cNvPr name="Freeform 6" id="6"/>
          <p:cNvSpPr/>
          <p:nvPr/>
        </p:nvSpPr>
        <p:spPr>
          <a:xfrm flipH="false" flipV="false" rot="0">
            <a:off x="2026430" y="2183689"/>
            <a:ext cx="14235141" cy="8103311"/>
          </a:xfrm>
          <a:custGeom>
            <a:avLst/>
            <a:gdLst/>
            <a:ahLst/>
            <a:cxnLst/>
            <a:rect r="r" b="b" t="t" l="l"/>
            <a:pathLst>
              <a:path h="8103311" w="14235141">
                <a:moveTo>
                  <a:pt x="0" y="0"/>
                </a:moveTo>
                <a:lnTo>
                  <a:pt x="14235140" y="0"/>
                </a:lnTo>
                <a:lnTo>
                  <a:pt x="14235140" y="8103311"/>
                </a:lnTo>
                <a:lnTo>
                  <a:pt x="0" y="8103311"/>
                </a:lnTo>
                <a:lnTo>
                  <a:pt x="0" y="0"/>
                </a:lnTo>
                <a:close/>
              </a:path>
            </a:pathLst>
          </a:custGeom>
          <a:blipFill>
            <a:blip r:embed="rId4"/>
            <a:stretch>
              <a:fillRect l="0" t="-10229" r="0" b="-10229"/>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B0C5FF"/>
        </a:solidFill>
      </p:bgPr>
    </p:bg>
    <p:spTree>
      <p:nvGrpSpPr>
        <p:cNvPr id="1" name=""/>
        <p:cNvGrpSpPr/>
        <p:nvPr/>
      </p:nvGrpSpPr>
      <p:grpSpPr>
        <a:xfrm>
          <a:off x="0" y="0"/>
          <a:ext cx="0" cy="0"/>
          <a:chOff x="0" y="0"/>
          <a:chExt cx="0" cy="0"/>
        </a:xfrm>
      </p:grpSpPr>
      <p:sp>
        <p:nvSpPr>
          <p:cNvPr name="Freeform 2" id="2"/>
          <p:cNvSpPr/>
          <p:nvPr/>
        </p:nvSpPr>
        <p:spPr>
          <a:xfrm flipH="false" flipV="false" rot="0">
            <a:off x="11302716" y="623148"/>
            <a:ext cx="6985284" cy="9663852"/>
          </a:xfrm>
          <a:custGeom>
            <a:avLst/>
            <a:gdLst/>
            <a:ahLst/>
            <a:cxnLst/>
            <a:rect r="r" b="b" t="t" l="l"/>
            <a:pathLst>
              <a:path h="9663852" w="6985284">
                <a:moveTo>
                  <a:pt x="0" y="0"/>
                </a:moveTo>
                <a:lnTo>
                  <a:pt x="6985284" y="0"/>
                </a:lnTo>
                <a:lnTo>
                  <a:pt x="6985284" y="9663852"/>
                </a:lnTo>
                <a:lnTo>
                  <a:pt x="0" y="96638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949330" y="623148"/>
            <a:ext cx="7956059" cy="1868396"/>
            <a:chOff x="0" y="0"/>
            <a:chExt cx="1268996" cy="298010"/>
          </a:xfrm>
        </p:grpSpPr>
        <p:sp>
          <p:nvSpPr>
            <p:cNvPr name="Freeform 4" id="4"/>
            <p:cNvSpPr/>
            <p:nvPr/>
          </p:nvSpPr>
          <p:spPr>
            <a:xfrm flipH="false" flipV="false" rot="0">
              <a:off x="0" y="0"/>
              <a:ext cx="1268996" cy="298010"/>
            </a:xfrm>
            <a:custGeom>
              <a:avLst/>
              <a:gdLst/>
              <a:ahLst/>
              <a:cxnLst/>
              <a:rect r="r" b="b" t="t" l="l"/>
              <a:pathLst>
                <a:path h="298010" w="1268996">
                  <a:moveTo>
                    <a:pt x="97308" y="0"/>
                  </a:moveTo>
                  <a:lnTo>
                    <a:pt x="1171687" y="0"/>
                  </a:lnTo>
                  <a:cubicBezTo>
                    <a:pt x="1197495" y="0"/>
                    <a:pt x="1222246" y="10252"/>
                    <a:pt x="1240495" y="28501"/>
                  </a:cubicBezTo>
                  <a:cubicBezTo>
                    <a:pt x="1258744" y="46750"/>
                    <a:pt x="1268996" y="71501"/>
                    <a:pt x="1268996" y="97308"/>
                  </a:cubicBezTo>
                  <a:lnTo>
                    <a:pt x="1268996" y="200702"/>
                  </a:lnTo>
                  <a:cubicBezTo>
                    <a:pt x="1268996" y="254444"/>
                    <a:pt x="1225429" y="298010"/>
                    <a:pt x="1171687" y="298010"/>
                  </a:cubicBezTo>
                  <a:lnTo>
                    <a:pt x="97308" y="298010"/>
                  </a:lnTo>
                  <a:cubicBezTo>
                    <a:pt x="43566" y="298010"/>
                    <a:pt x="0" y="254444"/>
                    <a:pt x="0" y="200702"/>
                  </a:cubicBezTo>
                  <a:lnTo>
                    <a:pt x="0" y="97308"/>
                  </a:lnTo>
                  <a:cubicBezTo>
                    <a:pt x="0" y="43566"/>
                    <a:pt x="43566" y="0"/>
                    <a:pt x="97308" y="0"/>
                  </a:cubicBezTo>
                  <a:close/>
                </a:path>
              </a:pathLst>
            </a:custGeom>
            <a:solidFill>
              <a:srgbClr val="FFFFFF"/>
            </a:solidFill>
            <a:ln cap="rnd">
              <a:noFill/>
              <a:prstDash val="solid"/>
              <a:round/>
            </a:ln>
          </p:spPr>
        </p:sp>
        <p:sp>
          <p:nvSpPr>
            <p:cNvPr name="TextBox 5" id="5"/>
            <p:cNvSpPr txBox="true"/>
            <p:nvPr/>
          </p:nvSpPr>
          <p:spPr>
            <a:xfrm>
              <a:off x="0" y="-209550"/>
              <a:ext cx="1268996" cy="507560"/>
            </a:xfrm>
            <a:prstGeom prst="rect">
              <a:avLst/>
            </a:prstGeom>
          </p:spPr>
          <p:txBody>
            <a:bodyPr anchor="ctr" rtlCol="false" tIns="50800" lIns="50800" bIns="50800" rIns="50800"/>
            <a:lstStyle/>
            <a:p>
              <a:pPr algn="ctr" marL="0" indent="0" lvl="0">
                <a:lnSpc>
                  <a:spcPts val="10217"/>
                </a:lnSpc>
                <a:spcBef>
                  <a:spcPct val="0"/>
                </a:spcBef>
              </a:pPr>
            </a:p>
          </p:txBody>
        </p:sp>
      </p:grpSp>
      <p:sp>
        <p:nvSpPr>
          <p:cNvPr name="TextBox 6" id="6"/>
          <p:cNvSpPr txBox="true"/>
          <p:nvPr/>
        </p:nvSpPr>
        <p:spPr>
          <a:xfrm rot="0">
            <a:off x="2906137" y="667184"/>
            <a:ext cx="1638146" cy="1608873"/>
          </a:xfrm>
          <a:prstGeom prst="rect">
            <a:avLst/>
          </a:prstGeom>
        </p:spPr>
        <p:txBody>
          <a:bodyPr anchor="t" rtlCol="false" tIns="0" lIns="0" bIns="0" rIns="0">
            <a:spAutoFit/>
          </a:bodyPr>
          <a:lstStyle/>
          <a:p>
            <a:pPr algn="l">
              <a:lnSpc>
                <a:spcPts val="13475"/>
              </a:lnSpc>
              <a:spcBef>
                <a:spcPct val="0"/>
              </a:spcBef>
            </a:pPr>
            <a:r>
              <a:rPr lang="en-US" b="true" sz="9625">
                <a:solidFill>
                  <a:srgbClr val="337096"/>
                </a:solidFill>
                <a:latin typeface="Montserrat Bold"/>
                <a:ea typeface="Montserrat Bold"/>
                <a:cs typeface="Montserrat Bold"/>
                <a:sym typeface="Montserrat Bold"/>
              </a:rPr>
              <a:t>03</a:t>
            </a:r>
          </a:p>
        </p:txBody>
      </p:sp>
      <p:sp>
        <p:nvSpPr>
          <p:cNvPr name="TextBox 7" id="7"/>
          <p:cNvSpPr txBox="true"/>
          <p:nvPr/>
        </p:nvSpPr>
        <p:spPr>
          <a:xfrm rot="0">
            <a:off x="1028700" y="3548804"/>
            <a:ext cx="11438711" cy="3622039"/>
          </a:xfrm>
          <a:prstGeom prst="rect">
            <a:avLst/>
          </a:prstGeom>
        </p:spPr>
        <p:txBody>
          <a:bodyPr anchor="t" rtlCol="false" tIns="0" lIns="0" bIns="0" rIns="0">
            <a:spAutoFit/>
          </a:bodyPr>
          <a:lstStyle/>
          <a:p>
            <a:pPr algn="l">
              <a:lnSpc>
                <a:spcPts val="14560"/>
              </a:lnSpc>
              <a:spcBef>
                <a:spcPct val="0"/>
              </a:spcBef>
            </a:pPr>
            <a:r>
              <a:rPr lang="en-US" b="true" sz="10400">
                <a:solidFill>
                  <a:srgbClr val="1F2B5B"/>
                </a:solidFill>
                <a:latin typeface="Montserrat Bold"/>
                <a:ea typeface="Montserrat Bold"/>
                <a:cs typeface="Montserrat Bold"/>
                <a:sym typeface="Montserrat Bold"/>
              </a:rPr>
              <a:t>PROPOSED SOLUTION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DAG6Gst6LPM</dc:identifier>
  <dcterms:modified xsi:type="dcterms:W3CDTF">2011-08-01T06:04:30Z</dcterms:modified>
  <cp:revision>1</cp:revision>
  <dc:title>light blue creative ilustrative medical clinic presentation</dc:title>
</cp:coreProperties>
</file>